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6"/>
  </p:handoutMasterIdLst>
  <p:sldIdLst>
    <p:sldId id="380" r:id="rId3"/>
    <p:sldId id="539" r:id="rId5"/>
    <p:sldId id="716" r:id="rId6"/>
    <p:sldId id="541" r:id="rId7"/>
    <p:sldId id="542" r:id="rId8"/>
    <p:sldId id="543" r:id="rId9"/>
    <p:sldId id="544" r:id="rId10"/>
    <p:sldId id="545" r:id="rId11"/>
    <p:sldId id="717" r:id="rId12"/>
    <p:sldId id="547" r:id="rId13"/>
    <p:sldId id="718" r:id="rId14"/>
    <p:sldId id="548" r:id="rId15"/>
    <p:sldId id="549" r:id="rId16"/>
    <p:sldId id="550" r:id="rId17"/>
    <p:sldId id="551" r:id="rId18"/>
    <p:sldId id="552" r:id="rId19"/>
    <p:sldId id="555" r:id="rId20"/>
    <p:sldId id="556" r:id="rId21"/>
    <p:sldId id="557" r:id="rId22"/>
    <p:sldId id="558" r:id="rId23"/>
    <p:sldId id="559" r:id="rId24"/>
    <p:sldId id="560" r:id="rId25"/>
    <p:sldId id="561" r:id="rId26"/>
    <p:sldId id="562" r:id="rId27"/>
    <p:sldId id="563" r:id="rId28"/>
    <p:sldId id="564" r:id="rId29"/>
    <p:sldId id="566" r:id="rId30"/>
    <p:sldId id="583" r:id="rId31"/>
    <p:sldId id="720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1096" r:id="rId40"/>
    <p:sldId id="1097" r:id="rId41"/>
    <p:sldId id="1098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450" r:id="rId51"/>
    <p:sldId id="582" r:id="rId52"/>
    <p:sldId id="585" r:id="rId53"/>
    <p:sldId id="586" r:id="rId54"/>
    <p:sldId id="588" r:id="rId55"/>
    <p:sldId id="589" r:id="rId56"/>
    <p:sldId id="590" r:id="rId57"/>
    <p:sldId id="591" r:id="rId58"/>
    <p:sldId id="721" r:id="rId59"/>
    <p:sldId id="592" r:id="rId60"/>
    <p:sldId id="593" r:id="rId61"/>
    <p:sldId id="594" r:id="rId62"/>
    <p:sldId id="595" r:id="rId63"/>
    <p:sldId id="596" r:id="rId64"/>
    <p:sldId id="722" r:id="rId65"/>
    <p:sldId id="598" r:id="rId66"/>
    <p:sldId id="599" r:id="rId67"/>
    <p:sldId id="600" r:id="rId68"/>
    <p:sldId id="601" r:id="rId69"/>
    <p:sldId id="603" r:id="rId70"/>
    <p:sldId id="604" r:id="rId71"/>
    <p:sldId id="605" r:id="rId72"/>
    <p:sldId id="606" r:id="rId73"/>
    <p:sldId id="607" r:id="rId74"/>
    <p:sldId id="895" r:id="rId75"/>
    <p:sldId id="896" r:id="rId76"/>
    <p:sldId id="897" r:id="rId77"/>
    <p:sldId id="898" r:id="rId78"/>
    <p:sldId id="899" r:id="rId79"/>
    <p:sldId id="608" r:id="rId80"/>
    <p:sldId id="609" r:id="rId81"/>
    <p:sldId id="611" r:id="rId82"/>
    <p:sldId id="610" r:id="rId83"/>
    <p:sldId id="612" r:id="rId84"/>
    <p:sldId id="901" r:id="rId85"/>
    <p:sldId id="926" r:id="rId86"/>
    <p:sldId id="620" r:id="rId87"/>
    <p:sldId id="621" r:id="rId88"/>
    <p:sldId id="622" r:id="rId89"/>
    <p:sldId id="623" r:id="rId90"/>
    <p:sldId id="624" r:id="rId91"/>
    <p:sldId id="904" r:id="rId92"/>
    <p:sldId id="625" r:id="rId93"/>
    <p:sldId id="626" r:id="rId94"/>
    <p:sldId id="627" r:id="rId95"/>
    <p:sldId id="628" r:id="rId96"/>
    <p:sldId id="629" r:id="rId97"/>
    <p:sldId id="1216" r:id="rId98"/>
    <p:sldId id="1217" r:id="rId99"/>
    <p:sldId id="1218" r:id="rId100"/>
    <p:sldId id="905" r:id="rId101"/>
    <p:sldId id="906" r:id="rId102"/>
    <p:sldId id="1040" r:id="rId103"/>
    <p:sldId id="1041" r:id="rId104"/>
    <p:sldId id="1042" r:id="rId105"/>
    <p:sldId id="1043" r:id="rId106"/>
    <p:sldId id="1044" r:id="rId107"/>
    <p:sldId id="1045" r:id="rId108"/>
    <p:sldId id="630" r:id="rId109"/>
    <p:sldId id="913" r:id="rId110"/>
    <p:sldId id="914" r:id="rId111"/>
    <p:sldId id="634" r:id="rId112"/>
    <p:sldId id="916" r:id="rId113"/>
    <p:sldId id="918" r:id="rId114"/>
    <p:sldId id="1057" r:id="rId115"/>
    <p:sldId id="1058" r:id="rId116"/>
    <p:sldId id="1059" r:id="rId117"/>
    <p:sldId id="1060" r:id="rId118"/>
    <p:sldId id="1061" r:id="rId119"/>
    <p:sldId id="1062" r:id="rId120"/>
    <p:sldId id="1063" r:id="rId121"/>
    <p:sldId id="1069" r:id="rId122"/>
    <p:sldId id="1071" r:id="rId123"/>
    <p:sldId id="919" r:id="rId124"/>
    <p:sldId id="920" r:id="rId125"/>
    <p:sldId id="921" r:id="rId126"/>
    <p:sldId id="922" r:id="rId127"/>
    <p:sldId id="1070" r:id="rId128"/>
    <p:sldId id="923" r:id="rId129"/>
    <p:sldId id="924" r:id="rId130"/>
    <p:sldId id="1064" r:id="rId131"/>
    <p:sldId id="1065" r:id="rId132"/>
    <p:sldId id="1066" r:id="rId133"/>
    <p:sldId id="1067" r:id="rId134"/>
    <p:sldId id="1054" r:id="rId135"/>
    <p:sldId id="1056" r:id="rId136"/>
    <p:sldId id="1072" r:id="rId137"/>
    <p:sldId id="1076" r:id="rId138"/>
    <p:sldId id="1077" r:id="rId139"/>
    <p:sldId id="1215" r:id="rId140"/>
    <p:sldId id="1078" r:id="rId141"/>
    <p:sldId id="1079" r:id="rId142"/>
    <p:sldId id="1080" r:id="rId143"/>
    <p:sldId id="1081" r:id="rId144"/>
    <p:sldId id="527" r:id="rId145"/>
  </p:sldIdLst>
  <p:sldSz cx="9144000" cy="6858000" type="screen4x3"/>
  <p:notesSz cx="7315200" cy="9601200"/>
  <p:custShowLst>
    <p:custShow name="自定义放映1" id="0">
      <p:sldLst>
        <p:sld r:id="rId7"/>
      </p:sldLst>
    </p:custShow>
    <p:custShow name="自定义放映2" id="1">
      <p:sldLst>
        <p:sld r:id="rId20"/>
        <p:sld r:id="rId21"/>
        <p:sld r:id="rId22"/>
        <p:sld r:id="rId23"/>
        <p:sld r:id="rId24"/>
      </p:sldLst>
    </p:custShow>
    <p:custShow name="自定义放映21" id="2">
      <p:sldLst>
        <p:sld r:id="rId25"/>
        <p:sld r:id="rId26"/>
        <p:sld r:id="rId27"/>
        <p:sld r:id="rId28"/>
        <p:sld r:id="rId29"/>
      </p:sldLst>
    </p:custShow>
    <p:custShow name="自定义放映22" id="3">
      <p:sldLst>
        <p:sld r:id="rId30"/>
        <p:sld r:id="rId31"/>
        <p:sld r:id="rId32"/>
        <p:sld r:id="rId33"/>
      </p:sldLst>
    </p:custShow>
    <p:custShow name="自定义放映23" id="4">
      <p:sldLst>
        <p:sld r:id="rId34"/>
        <p:sld r:id="rId35"/>
        <p:sld r:id="rId36"/>
        <p:sld r:id="rId37"/>
        <p:sld r:id="rId38"/>
        <p:sld r:id="rId39"/>
      </p:sldLst>
    </p:custShow>
    <p:custShow name="自定义放映31" id="5">
      <p:sldLst>
        <p:sld r:id="rId49"/>
        <p:sld r:id="rId50"/>
        <p:sld r:id="rId51"/>
        <p:sld r:id="rId52"/>
      </p:sldLst>
    </p:custShow>
    <p:custShow name="自定义放映3" id="6">
      <p:sldLst>
        <p:sld r:id="rId43"/>
        <p:sld r:id="rId44"/>
        <p:sld r:id="rId45"/>
        <p:sld r:id="rId46"/>
        <p:sld r:id="rId47"/>
        <p:sld r:id="rId48"/>
      </p:sldLst>
    </p:custShow>
    <p:custShow name="自定义放映32" id="7">
      <p:sldLst>
        <p:sld r:id="rId53"/>
      </p:sldLst>
    </p:custShow>
    <p:custShow name="自定义放映3231" id="8">
      <p:sldLst>
        <p:sld r:id="rId69"/>
        <p:sld r:id="rId70"/>
        <p:sld r:id="rId71"/>
        <p:sld r:id="rId72"/>
      </p:sldLst>
    </p:custShow>
    <p:custShow name="自定义放映3232" id="9">
      <p:sldLst>
        <p:sld r:id="rId73"/>
        <p:sld r:id="rId74"/>
      </p:sldLst>
    </p:custShow>
    <p:custShow name="自定义放映401" id="10">
      <p:sldLst>
        <p:sld r:id="rId88"/>
        <p:sld r:id="rId89"/>
      </p:sldLst>
    </p:custShow>
    <p:custShow name="自定义放映3201" id="11">
      <p:sldLst>
        <p:sld r:id="rId54"/>
      </p:sldLst>
    </p:custShow>
    <p:custShow name="自定义放映321" id="12">
      <p:sldLst>
        <p:sld r:id="rId55"/>
        <p:sld r:id="rId56"/>
        <p:sld r:id="rId57"/>
        <p:sld r:id="rId58"/>
        <p:sld r:id="rId59"/>
        <p:sld r:id="rId60"/>
        <p:sld r:id="rId61"/>
      </p:sldLst>
    </p:custShow>
    <p:custShow name="自定义放映322" id="13">
      <p:sldLst>
        <p:sld r:id="rId62"/>
        <p:sld r:id="rId63"/>
        <p:sld r:id="rId64"/>
        <p:sld r:id="rId65"/>
        <p:sld r:id="rId66"/>
      </p:sldLst>
    </p:custShow>
    <p:custShow name="自定义放映323" id="14">
      <p:sldLst>
        <p:sld r:id="rId67"/>
        <p:sld r:id="rId68"/>
      </p:sldLst>
    </p:custShow>
    <p:custShow name="自定义放映33" id="15">
      <p:sldLst>
        <p:sld r:id="rId80"/>
      </p:sldLst>
    </p:custShow>
    <p:custShow name="自定义放映34" id="16">
      <p:sldLst/>
    </p:custShow>
    <p:custShow name="自定义放映4" id="17">
      <p:sldLst>
        <p:sld r:id="rId87"/>
        <p:sld r:id="rId90"/>
        <p:sld r:id="rId91"/>
        <p:sld r:id="rId93"/>
        <p:sld r:id="rId94"/>
        <p:sld r:id="rId95"/>
        <p:sld r:id="rId96"/>
        <p:sld r:id="rId97"/>
      </p:sldLst>
    </p:custShow>
    <p:custShow name="自定义放映332" id="18">
      <p:sldLst>
        <p:sld r:id="rId83"/>
        <p:sld r:id="rId84"/>
      </p:sldLst>
    </p:custShow>
    <p:custShow name="自定义放映331" id="19">
      <p:sldLst>
        <p:sld r:id="rId81"/>
        <p:sld r:id="rId82"/>
      </p:sldLst>
    </p:custShow>
    <p:custShow name="自定义放映5" id="20">
      <p:sldLst>
        <p:sld r:id="rId109"/>
      </p:sldLst>
    </p:custShow>
    <p:custShow name="自定义放映51" id="21">
      <p:sldLst>
        <p:sld r:id="rId112"/>
      </p:sldLst>
    </p:custShow>
    <p:custShow name="自定义放映52" id="22">
      <p:sldLst/>
    </p:custShow>
    <p:custShow name="自定义放映53" id="23">
      <p:sldLst/>
    </p:custShow>
    <p:custShow name="自定义放映61" id="24">
      <p:sldLst/>
    </p:custShow>
    <p:custShow name="自定义放映62" id="25">
      <p:sldLst/>
    </p:custShow>
    <p:custShow name="自定义放映6" id="26">
      <p:sldLst/>
    </p:custShow>
    <p:custShow name="自定义放映6201" id="27">
      <p:sldLst/>
    </p:custShow>
    <p:custShow name="自定义放映6202" id="28">
      <p:sldLst/>
    </p:custShow>
    <p:custShow name="自定义放映621" id="29">
      <p:sldLst/>
    </p:custShow>
    <p:custShow name="自定义放映622" id="30">
      <p:sldLst/>
    </p:custShow>
    <p:custShow name="自定义放映623" id="31">
      <p:sldLst/>
    </p:custShow>
    <p:custShow name="自定义放映624" id="32">
      <p:sldLst/>
    </p:custShow>
    <p:custShow name="自定义放映625" id="33">
      <p:sldLst/>
    </p:custShow>
    <p:custShow name="自定义放映626" id="34">
      <p:sldLst/>
    </p:custShow>
    <p:custShow name="自定义放映71" id="35">
      <p:sldLst/>
    </p:custShow>
    <p:custShow name="自定义放映72" id="36">
      <p:sldLst/>
    </p:custShow>
    <p:custShow name="自定义放映7" id="37">
      <p:sldLst/>
    </p:custShow>
    <p:custShow name="自定义放映8" id="38">
      <p:sldLst/>
    </p:custShow>
    <p:custShow name="自定义放映9" id="39">
      <p:sldLst>
        <p:sld r:id="rId145"/>
      </p:sldLst>
    </p:custShow>
    <p:custShow name="自定义放映 11" id="40">
      <p:sldLst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</p:sldLst>
    </p:custShow>
    <p:custShow name="自定义放映 12" id="41">
      <p:sldLst>
        <p:sld r:id="rId18"/>
        <p:sld r:id="rId19"/>
      </p:sldLst>
    </p:custShow>
    <p:custShow name="tppp" id="42">
      <p:sldLst/>
    </p:custShow>
  </p:custShowLst>
  <p:custDataLst>
    <p:tags r:id="rId150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0000"/>
    <a:srgbClr val="FFFF00"/>
    <a:srgbClr val="DDDDDD"/>
    <a:srgbClr val="FFCCFF"/>
    <a:srgbClr val="FF99CC"/>
    <a:srgbClr val="CCFFFF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8"/>
    <p:restoredTop sz="94682"/>
  </p:normalViewPr>
  <p:slideViewPr>
    <p:cSldViewPr snapToGrid="0" showGuides="1">
      <p:cViewPr>
        <p:scale>
          <a:sx n="100" d="100"/>
          <a:sy n="100" d="100"/>
        </p:scale>
        <p:origin x="-72" y="1500"/>
      </p:cViewPr>
      <p:guideLst>
        <p:guide orient="horz" pos="2176"/>
        <p:guide pos="29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2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4.xml"/><Relationship Id="rId15" Type="http://schemas.openxmlformats.org/officeDocument/2006/relationships/slide" Target="slides/slide12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5650" name="页眉占位符 15564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/>
          <a:p>
            <a:pPr lvl="0" defTabSz="946150"/>
            <a:endParaRPr lang="zh-CN" altLang="en-US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55651" name="日期占位符 155650"/>
          <p:cNvSpPr>
            <a:spLocks noGrp="1"/>
          </p:cNvSpPr>
          <p:nvPr>
            <p:ph type="dt" sz="quarter" idx="1"/>
          </p:nvPr>
        </p:nvSpPr>
        <p:spPr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/>
          <a:p>
            <a:pPr lvl="0" algn="r" defTabSz="946150"/>
            <a:endParaRPr lang="zh-CN" altLang="en-US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55652" name="页脚占位符 155651"/>
          <p:cNvSpPr>
            <a:spLocks noGrp="1"/>
          </p:cNvSpPr>
          <p:nvPr>
            <p:ph type="ftr" sz="quarter" idx="2"/>
          </p:nvPr>
        </p:nvSpPr>
        <p:spPr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 anchor="b" anchorCtr="0"/>
          <a:p>
            <a:pPr lvl="0" defTabSz="946150"/>
            <a:endParaRPr lang="zh-CN" altLang="en-US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55653" name="灯片编号占位符 155652"/>
          <p:cNvSpPr>
            <a:spLocks noGrp="1"/>
          </p:cNvSpPr>
          <p:nvPr>
            <p:ph type="sldNum" sz="quarter" idx="3"/>
          </p:nvPr>
        </p:nvSpPr>
        <p:spPr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</a:ln>
        </p:spPr>
        <p:txBody>
          <a:bodyPr wrap="none" lIns="94631" tIns="47316" rIns="94631" bIns="47316" anchor="b" anchorCtr="0"/>
          <a:p>
            <a:pPr lvl="0" algn="r" defTabSz="946150"/>
            <a:fld id="{9A0DB2DC-4C9A-4742-B13C-FB6460FD3503}" type="slidenum">
              <a:rPr lang="zh-CN" altLang="en-US" sz="1200" dirty="0">
                <a:latin typeface="Comic Sans MS" panose="030F0702030302020204" pitchFamily="66" charset="0"/>
                <a:ea typeface="宋体" panose="02010600030101010101" pitchFamily="2" charset="-122"/>
              </a:rPr>
            </a:fld>
            <a:endParaRPr lang="zh-CN" altLang="en-US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 defTabSz="967105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 algn="r" defTabSz="967105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3076" name="幻灯片图像占位符 3075"/>
          <p:cNvSpPr>
            <a:spLocks noTextEdi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文本占位符 3076"/>
          <p:cNvSpPr>
            <a:spLocks noGrp="1"/>
          </p:cNvSpPr>
          <p:nvPr>
            <p:ph type="body" sz="quarter" idx="3"/>
          </p:nvPr>
        </p:nvSpPr>
        <p:spPr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defTabSz="967105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626690" name="幻灯片图像占位符 626689"/>
          <p:cNvSpPr>
            <a:spLocks noTextEdit="1"/>
          </p:cNvSpPr>
          <p:nvPr>
            <p:ph type="sldImg"/>
          </p:nvPr>
        </p:nvSpPr>
        <p:spPr/>
      </p:sp>
      <p:sp>
        <p:nvSpPr>
          <p:cNvPr id="626691" name="文本占位符 626690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08290" name="幻灯片图像占位符 908289"/>
          <p:cNvSpPr>
            <a:spLocks noTextEdit="1"/>
          </p:cNvSpPr>
          <p:nvPr>
            <p:ph type="sldImg"/>
          </p:nvPr>
        </p:nvSpPr>
        <p:spPr/>
      </p:sp>
      <p:sp>
        <p:nvSpPr>
          <p:cNvPr id="908291" name="文本占位符 908290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686082" name="幻灯片图像占位符 686081"/>
          <p:cNvSpPr>
            <a:spLocks noTextEdit="1"/>
          </p:cNvSpPr>
          <p:nvPr>
            <p:ph type="sldImg"/>
          </p:nvPr>
        </p:nvSpPr>
        <p:spPr/>
      </p:sp>
      <p:sp>
        <p:nvSpPr>
          <p:cNvPr id="686083" name="文本占位符 686082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10338" name="幻灯片图像占位符 910337"/>
          <p:cNvSpPr>
            <a:spLocks noTextEdit="1"/>
          </p:cNvSpPr>
          <p:nvPr>
            <p:ph type="sldImg"/>
          </p:nvPr>
        </p:nvSpPr>
        <p:spPr/>
      </p:sp>
      <p:sp>
        <p:nvSpPr>
          <p:cNvPr id="910339" name="文本占位符 91033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12386" name="幻灯片图像占位符 912385"/>
          <p:cNvSpPr>
            <a:spLocks noTextEdit="1"/>
          </p:cNvSpPr>
          <p:nvPr>
            <p:ph type="sldImg"/>
          </p:nvPr>
        </p:nvSpPr>
        <p:spPr/>
      </p:sp>
      <p:sp>
        <p:nvSpPr>
          <p:cNvPr id="912387" name="文本占位符 912386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15458" name="幻灯片图像占位符 915457"/>
          <p:cNvSpPr>
            <a:spLocks noTextEdit="1"/>
          </p:cNvSpPr>
          <p:nvPr>
            <p:ph type="sldImg"/>
          </p:nvPr>
        </p:nvSpPr>
        <p:spPr/>
      </p:sp>
      <p:sp>
        <p:nvSpPr>
          <p:cNvPr id="915459" name="文本占位符 91545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19554" name="幻灯片图像占位符 919553"/>
          <p:cNvSpPr>
            <a:spLocks noTextEdit="1"/>
          </p:cNvSpPr>
          <p:nvPr>
            <p:ph type="sldImg"/>
          </p:nvPr>
        </p:nvSpPr>
        <p:spPr/>
      </p:sp>
      <p:sp>
        <p:nvSpPr>
          <p:cNvPr id="919555" name="文本占位符 919554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26722" name="幻灯片图像占位符 926721"/>
          <p:cNvSpPr>
            <a:spLocks noTextEdit="1"/>
          </p:cNvSpPr>
          <p:nvPr>
            <p:ph type="sldImg"/>
          </p:nvPr>
        </p:nvSpPr>
        <p:spPr/>
      </p:sp>
      <p:sp>
        <p:nvSpPr>
          <p:cNvPr id="926723" name="文本占位符 926722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7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802818" name="幻灯片图像占位符 802817"/>
          <p:cNvSpPr>
            <a:spLocks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802819" name="文本占位符 802818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5200"/>
            <a:fld id="{9A0DB2DC-4C9A-4742-B13C-FB6460FD3503}" type="slidenum">
              <a:rPr lang="en-US" altLang="zh-CN" sz="1200" i="0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altLang="zh-CN" sz="1200" i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02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731138" name="幻灯片图像占位符 731137"/>
          <p:cNvSpPr>
            <a:spLocks noTextEdit="1"/>
          </p:cNvSpPr>
          <p:nvPr>
            <p:ph type="sldImg"/>
          </p:nvPr>
        </p:nvSpPr>
        <p:spPr/>
      </p:sp>
      <p:sp>
        <p:nvSpPr>
          <p:cNvPr id="731139" name="文本占位符 731138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972802" name="幻灯片图像占位符 972801"/>
          <p:cNvSpPr>
            <a:spLocks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972803" name="文本占位符 97280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6657" tIns="48328" rIns="96657" bIns="48328"/>
          <a:p>
            <a:pPr lvl="0"/>
            <a:r>
              <a:rPr lang="en-US" altLang="zh-CN">
                <a:ea typeface="宋体" panose="02010600030101010101" pitchFamily="2" charset="-122"/>
              </a:rPr>
              <a:t>Kurose and Ross forgot to say anything about wrapping the carry and adding it to low order bit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 defTabSz="967105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646146" name="幻灯片图像占位符 646145"/>
          <p:cNvSpPr>
            <a:spLocks noTextEdit="1"/>
          </p:cNvSpPr>
          <p:nvPr>
            <p:ph type="sldImg"/>
          </p:nvPr>
        </p:nvSpPr>
        <p:spPr/>
      </p:sp>
      <p:sp>
        <p:nvSpPr>
          <p:cNvPr id="646147" name="文本占位符 646146"/>
          <p:cNvSpPr>
            <a:spLocks noGrp="1"/>
          </p:cNvSpPr>
          <p:nvPr>
            <p:ph type="body" idx="1"/>
          </p:nvPr>
        </p:nvSpPr>
        <p:spPr/>
        <p:txBody>
          <a:bodyPr lIns="96657" tIns="48328" rIns="96657" bIns="48328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331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lIns="96657" tIns="48328" rIns="96657" bIns="48328" anchor="b" anchorCtr="0"/>
          <a:p>
            <a:pPr lvl="0" algn="r" defTabSz="967105"/>
            <a:fld id="{9A0DB2DC-4C9A-4742-B13C-FB6460FD3503}" type="slidenum">
              <a:rPr lang="en-US" altLang="zh-CN" sz="1200" i="0">
                <a:latin typeface="Times New Roman" panose="02020603050405020304" pitchFamily="18" charset="0"/>
              </a:rPr>
            </a:fld>
            <a:endParaRPr lang="en-US" altLang="zh-CN" sz="1200" i="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57" tIns="48328" rIns="96657" bIns="48328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-84" charset="-128"/>
              <a:cs typeface="MS PGothic" panose="020B0600070205080204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716657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08476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7324" y="1600200"/>
            <a:ext cx="3808476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>
              <a:buNone/>
            </a:pPr>
            <a:endParaRPr lang="zh-CN" alt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000" b="1" i="0" u="sng" kern="1200" baseline="0">
          <a:solidFill>
            <a:srgbClr val="008080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3.xml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oleObject" Target="../embeddings/oleObject15.bin"/><Relationship Id="rId7" Type="http://schemas.openxmlformats.org/officeDocument/2006/relationships/oleObject" Target="../embeddings/oleObject14.bin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17.bin"/><Relationship Id="rId1" Type="http://schemas.openxmlformats.org/officeDocument/2006/relationships/oleObject" Target="../embeddings/oleObject9.bin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oleObject" Target="../embeddings/oleObject24.bin"/><Relationship Id="rId7" Type="http://schemas.openxmlformats.org/officeDocument/2006/relationships/oleObject" Target="../embeddings/oleObject23.bin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2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26.bin"/><Relationship Id="rId1" Type="http://schemas.openxmlformats.org/officeDocument/2006/relationships/oleObject" Target="../embeddings/oleObject18.bin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oleObject" Target="../embeddings/oleObject33.bin"/><Relationship Id="rId7" Type="http://schemas.openxmlformats.org/officeDocument/2006/relationships/oleObject" Target="../embeddings/oleObject32.bin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Relationship Id="rId3" Type="http://schemas.openxmlformats.org/officeDocument/2006/relationships/oleObject" Target="../embeddings/oleObject28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3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35.bin"/><Relationship Id="rId1" Type="http://schemas.openxmlformats.org/officeDocument/2006/relationships/oleObject" Target="../embeddings/oleObject27.bin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oleObject" Target="../embeddings/oleObject42.bin"/><Relationship Id="rId7" Type="http://schemas.openxmlformats.org/officeDocument/2006/relationships/oleObject" Target="../embeddings/oleObject41.bin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Relationship Id="rId3" Type="http://schemas.openxmlformats.org/officeDocument/2006/relationships/oleObject" Target="../embeddings/oleObject37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44.bin"/><Relationship Id="rId1" Type="http://schemas.openxmlformats.org/officeDocument/2006/relationships/oleObject" Target="../embeddings/oleObject36.bin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oleObject" Target="../embeddings/oleObject51.bin"/><Relationship Id="rId7" Type="http://schemas.openxmlformats.org/officeDocument/2006/relationships/oleObject" Target="../embeddings/oleObject50.bin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Relationship Id="rId3" Type="http://schemas.openxmlformats.org/officeDocument/2006/relationships/oleObject" Target="../embeddings/oleObject46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53.bin"/><Relationship Id="rId1" Type="http://schemas.openxmlformats.org/officeDocument/2006/relationships/oleObject" Target="../embeddings/oleObject45.bin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oleObject" Target="../embeddings/oleObject60.bin"/><Relationship Id="rId7" Type="http://schemas.openxmlformats.org/officeDocument/2006/relationships/oleObject" Target="../embeddings/oleObject59.bin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Relationship Id="rId3" Type="http://schemas.openxmlformats.org/officeDocument/2006/relationships/oleObject" Target="../embeddings/oleObject55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6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62.bin"/><Relationship Id="rId1" Type="http://schemas.openxmlformats.org/officeDocument/2006/relationships/oleObject" Target="../embeddings/oleObject54.bin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oleObject" Target="../embeddings/oleObject69.bin"/><Relationship Id="rId7" Type="http://schemas.openxmlformats.org/officeDocument/2006/relationships/oleObject" Target="../embeddings/oleObject68.bin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Relationship Id="rId3" Type="http://schemas.openxmlformats.org/officeDocument/2006/relationships/oleObject" Target="../embeddings/oleObject64.bin"/><Relationship Id="rId2" Type="http://schemas.openxmlformats.org/officeDocument/2006/relationships/image" Target="../media/image22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71.bin"/><Relationship Id="rId1" Type="http://schemas.openxmlformats.org/officeDocument/2006/relationships/oleObject" Target="../embeddings/oleObject6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oleObject" Target="../embeddings/oleObject77.bin"/><Relationship Id="rId7" Type="http://schemas.openxmlformats.org/officeDocument/2006/relationships/oleObject" Target="../embeddings/oleObject76.bin"/><Relationship Id="rId6" Type="http://schemas.openxmlformats.org/officeDocument/2006/relationships/oleObject" Target="../embeddings/oleObject75.bin"/><Relationship Id="rId5" Type="http://schemas.openxmlformats.org/officeDocument/2006/relationships/oleObject" Target="../embeddings/oleObject74.bin"/><Relationship Id="rId4" Type="http://schemas.openxmlformats.org/officeDocument/2006/relationships/oleObject" Target="../embeddings/oleObject73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72.bin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2.xml"/><Relationship Id="rId11" Type="http://schemas.openxmlformats.org/officeDocument/2006/relationships/oleObject" Target="../embeddings/oleObject80.bin"/><Relationship Id="rId10" Type="http://schemas.openxmlformats.org/officeDocument/2006/relationships/oleObject" Target="../embeddings/oleObject79.bin"/><Relationship Id="rId1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oleObject" Target="../embeddings/oleObject87.bin"/><Relationship Id="rId7" Type="http://schemas.openxmlformats.org/officeDocument/2006/relationships/oleObject" Target="../embeddings/oleObject86.bin"/><Relationship Id="rId6" Type="http://schemas.openxmlformats.org/officeDocument/2006/relationships/oleObject" Target="../embeddings/oleObject85.bin"/><Relationship Id="rId5" Type="http://schemas.openxmlformats.org/officeDocument/2006/relationships/oleObject" Target="../embeddings/oleObject84.bin"/><Relationship Id="rId4" Type="http://schemas.openxmlformats.org/officeDocument/2006/relationships/oleObject" Target="../embeddings/oleObject83.bin"/><Relationship Id="rId3" Type="http://schemas.openxmlformats.org/officeDocument/2006/relationships/oleObject" Target="../embeddings/oleObject82.bin"/><Relationship Id="rId2" Type="http://schemas.openxmlformats.org/officeDocument/2006/relationships/image" Target="../media/image22.w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89.bin"/><Relationship Id="rId1" Type="http://schemas.openxmlformats.org/officeDocument/2006/relationships/oleObject" Target="../embeddings/oleObject81.bin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image" Target="../media/image28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Relationship Id="rId3" Type="http://schemas.openxmlformats.org/officeDocument/2006/relationships/oleObject" Target="../embeddings/oleObject6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5.bin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435202" name="标题 435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u="none" dirty="0"/>
              <a:t>第</a:t>
            </a:r>
            <a:r>
              <a:rPr lang="en-US" altLang="zh-CN" b="0" u="none"/>
              <a:t>6</a:t>
            </a:r>
            <a:r>
              <a:rPr lang="zh-CN" altLang="en-US" b="0" u="none" dirty="0"/>
              <a:t>章  链路层和局域网</a:t>
            </a:r>
            <a:r>
              <a:rPr lang="zh-CN" altLang="en-US" sz="3600" dirty="0"/>
              <a:t> </a:t>
            </a:r>
            <a:endParaRPr lang="zh-CN" altLang="en-US" sz="3600" dirty="0"/>
          </a:p>
        </p:txBody>
      </p:sp>
      <p:sp>
        <p:nvSpPr>
          <p:cNvPr id="435203" name="文本占位符 43520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2862263" cy="4443413"/>
          </a:xfrm>
        </p:spPr>
        <p:txBody>
          <a:bodyPr/>
          <a:p>
            <a:pPr marL="0" indent="0"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zh-CN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网络层：</a:t>
            </a:r>
            <a:endParaRPr lang="zh-CN" altLang="zh-CN" sz="2400" b="1" u="sng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提供两台</a:t>
            </a:r>
            <a:r>
              <a:rPr lang="zh-CN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主机之间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的通信服务。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通信路径由源主机和目的主机之间的一系列</a:t>
            </a:r>
            <a:r>
              <a:rPr lang="zh-CN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通信链路和路由器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组成。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35204" name="图片 435203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438" y="1285875"/>
            <a:ext cx="52578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5205" name="任意多边形 435204"/>
          <p:cNvSpPr/>
          <p:nvPr/>
        </p:nvSpPr>
        <p:spPr>
          <a:xfrm>
            <a:off x="4051300" y="2514600"/>
            <a:ext cx="3521075" cy="3146425"/>
          </a:xfrm>
          <a:custGeom>
            <a:avLst/>
            <a:gdLst/>
            <a:ahLst/>
            <a:cxnLst/>
            <a:pathLst>
              <a:path w="2218" h="1982">
                <a:moveTo>
                  <a:pt x="0" y="0"/>
                </a:moveTo>
                <a:cubicBezTo>
                  <a:pt x="114" y="34"/>
                  <a:pt x="519" y="165"/>
                  <a:pt x="674" y="202"/>
                </a:cubicBezTo>
                <a:cubicBezTo>
                  <a:pt x="829" y="239"/>
                  <a:pt x="740" y="220"/>
                  <a:pt x="933" y="221"/>
                </a:cubicBezTo>
                <a:cubicBezTo>
                  <a:pt x="1126" y="222"/>
                  <a:pt x="1643" y="203"/>
                  <a:pt x="1835" y="211"/>
                </a:cubicBezTo>
                <a:cubicBezTo>
                  <a:pt x="2027" y="219"/>
                  <a:pt x="2040" y="231"/>
                  <a:pt x="2085" y="269"/>
                </a:cubicBezTo>
                <a:cubicBezTo>
                  <a:pt x="2130" y="307"/>
                  <a:pt x="2218" y="386"/>
                  <a:pt x="2104" y="442"/>
                </a:cubicBezTo>
                <a:cubicBezTo>
                  <a:pt x="1990" y="498"/>
                  <a:pt x="1531" y="516"/>
                  <a:pt x="1403" y="605"/>
                </a:cubicBezTo>
                <a:cubicBezTo>
                  <a:pt x="1275" y="694"/>
                  <a:pt x="1341" y="776"/>
                  <a:pt x="1336" y="979"/>
                </a:cubicBezTo>
                <a:cubicBezTo>
                  <a:pt x="1331" y="1182"/>
                  <a:pt x="1304" y="1666"/>
                  <a:pt x="1374" y="1824"/>
                </a:cubicBezTo>
                <a:cubicBezTo>
                  <a:pt x="1444" y="1982"/>
                  <a:pt x="1694" y="1912"/>
                  <a:pt x="1758" y="193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dash"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5206" name="圆角矩形标注 435205"/>
          <p:cNvSpPr/>
          <p:nvPr/>
        </p:nvSpPr>
        <p:spPr>
          <a:xfrm>
            <a:off x="5930900" y="1625600"/>
            <a:ext cx="812800" cy="469900"/>
          </a:xfrm>
          <a:prstGeom prst="wedgeRoundRectCallout">
            <a:avLst>
              <a:gd name="adj1" fmla="val -19338"/>
              <a:gd name="adj2" fmla="val 15743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8786" name="标题 7587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8787" name="文本占位符 7587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可靠交付：</a:t>
            </a:r>
            <a:endParaRPr lang="zh-CN" altLang="en-US" sz="2400" b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保证网络层的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数据报无差错地通过链路层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与运输层类似，可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通过确认和重传获得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高差错率的链路：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如无线链路，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在本地 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发生差错的链路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纠正差错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，不通过运输层或应用层协议进行端到端的数据重传；</a:t>
            </a:r>
            <a:endParaRPr lang="zh-CN" altLang="en-US" sz="2400" b="1" i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低差错率的链路：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如光纤、同轴电缆、双绞线链路，不需提供可靠的传输服务。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685" y="5514340"/>
            <a:ext cx="5497830" cy="111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878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49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8787">
                                            <p:txEl>
                                              <p:charRg st="49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charRg st="105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8787">
                                            <p:txEl>
                                              <p:charRg st="105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209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099" name="Rectangle 2"/>
          <p:cNvSpPr>
            <a:spLocks noGrp="1"/>
          </p:cNvSpPr>
          <p:nvPr>
            <p:ph idx="1"/>
          </p:nvPr>
        </p:nvSpPr>
        <p:spPr>
          <a:xfrm>
            <a:off x="352425" y="1057275"/>
            <a:ext cx="8675688" cy="1081088"/>
          </a:xfrm>
        </p:spPr>
        <p:txBody>
          <a:bodyPr vert="horz" wrap="square" lIns="91440" tIns="45720" rIns="91440" bIns="45720" anchor="t" anchorCtr="0"/>
          <a:p>
            <a:pPr marL="111125" indent="-111125">
              <a:buNone/>
            </a:pPr>
            <a:r>
              <a:rPr lang="en-US" altLang="zh-CN" sz="2400"/>
              <a:t>walkthrough: </a:t>
            </a:r>
            <a:r>
              <a:rPr lang="zh-CN" altLang="en-US" sz="2400">
                <a:solidFill>
                  <a:srgbClr val="FF0000"/>
                </a:solidFill>
              </a:rPr>
              <a:t>通过</a:t>
            </a:r>
            <a:r>
              <a:rPr lang="en-US" altLang="zh-CN" sz="2400">
                <a:solidFill>
                  <a:srgbClr val="FF0000"/>
                </a:solidFill>
              </a:rPr>
              <a:t>R</a:t>
            </a:r>
            <a:r>
              <a:rPr lang="zh-CN" altLang="en-US" sz="2400">
                <a:solidFill>
                  <a:srgbClr val="FF0000"/>
                </a:solidFill>
              </a:rPr>
              <a:t>从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lang="zh-CN" altLang="en-US" sz="2400">
                <a:solidFill>
                  <a:srgbClr val="FF0000"/>
                </a:solidFill>
              </a:rPr>
              <a:t>发送数据报到</a:t>
            </a:r>
            <a:r>
              <a:rPr lang="en-US" altLang="zh-CN" sz="2400">
                <a:solidFill>
                  <a:srgbClr val="FF0000"/>
                </a:solidFill>
              </a:rPr>
              <a:t>B</a:t>
            </a:r>
            <a:endParaRPr lang="en-US" altLang="zh-CN" sz="2400">
              <a:solidFill>
                <a:srgbClr val="FF0000"/>
              </a:solidFill>
            </a:endParaRPr>
          </a:p>
          <a:p>
            <a:pPr marL="396875" lvl="1" indent="-163195"/>
            <a:r>
              <a:rPr lang="en-US" altLang="zh-CN"/>
              <a:t> focus on addressing – at IP (datagram) and MAC layer (frame)</a:t>
            </a:r>
            <a:endParaRPr lang="en-US" altLang="zh-CN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ja-JP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知道下一跳路由的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  <a:p>
            <a:pPr marL="396875" lvl="1" indent="-163195"/>
            <a:r>
              <a:rPr lang="en-US" altLang="zh-CN"/>
              <a:t> </a:t>
            </a:r>
            <a:r>
              <a:rPr lang="zh-CN" altLang="en-US"/>
              <a:t>假设</a:t>
            </a:r>
            <a:r>
              <a:rPr lang="en-US" altLang="zh-CN"/>
              <a:t>A</a:t>
            </a:r>
            <a:r>
              <a:rPr lang="zh-CN" altLang="en-US"/>
              <a:t>知道路由</a:t>
            </a:r>
            <a:r>
              <a:rPr lang="en-US" altLang="zh-CN"/>
              <a:t>R</a:t>
            </a:r>
            <a:r>
              <a:rPr lang="zh-CN" altLang="en-US"/>
              <a:t>的</a:t>
            </a:r>
            <a:r>
              <a:rPr lang="en-US" altLang="zh-CN"/>
              <a:t>MAC</a:t>
            </a:r>
            <a:r>
              <a:rPr lang="zh-CN" altLang="en-US"/>
              <a:t>地址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2101" name="Group 4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2103" name="Group 99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6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04" name="Group 2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5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6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2105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2106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07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32108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2156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111.111.111.110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2157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E6-E9-00-17-BB-4B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09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CC-49-DE-D0-AB-7D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10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11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12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74-29-9C-E8-FF-55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13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2114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5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6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17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18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19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2120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2122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2123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2154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2155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24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25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2126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27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88-B2-2F-54-1A-0F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2128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129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2130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2132" name="Group 3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53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33" name="Group 1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40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2143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2144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132145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2149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2146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2147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2134" name="Group 93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2136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2138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pic>
        <p:nvPicPr>
          <p:cNvPr id="132102" name="Picture 15" descr="underline_base"/>
          <p:cNvPicPr/>
          <p:nvPr/>
        </p:nvPicPr>
        <p:blipFill>
          <a:blip r:embed="rId4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4145" name="Group 94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4183" name="Group 95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4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184" name="Group 96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3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4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4185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4186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187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34188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4236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111.111.111.110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4237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E6-E9-00-17-BB-4B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4189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CC-49-DE-D0-AB-7D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190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191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192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74-29-9C-E8-FF-55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193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4194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5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6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7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98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99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200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4202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4203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4234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4235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4204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05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206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207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88-B2-2F-54-1A-0F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4208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09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210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4212" name="Group 124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33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213" name="Group 125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20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4223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4224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134225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4229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4226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4227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4214" name="Group 126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4216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4218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4146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4147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2857" name="AutoShape 153"/>
          <p:cNvSpPr/>
          <p:nvPr/>
        </p:nvSpPr>
        <p:spPr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712834" name="Group 130"/>
          <p:cNvGrpSpPr/>
          <p:nvPr/>
        </p:nvGrpSpPr>
        <p:grpSpPr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4176" name="Freeform 65"/>
            <p:cNvSpPr/>
            <p:nvPr/>
          </p:nvSpPr>
          <p:spPr>
            <a:xfrm>
              <a:off x="348" y="1709"/>
              <a:ext cx="604" cy="903"/>
            </a:xfrm>
            <a:custGeom>
              <a:avLst/>
              <a:gdLst/>
              <a:ahLst/>
              <a:cxnLst>
                <a:cxn ang="0">
                  <a:pos x="496" y="0"/>
                </a:cxn>
                <a:cxn ang="0">
                  <a:pos x="604" y="903"/>
                </a:cxn>
                <a:cxn ang="0">
                  <a:pos x="0" y="788"/>
                </a:cxn>
                <a:cxn ang="0">
                  <a:pos x="456" y="750"/>
                </a:cxn>
                <a:cxn ang="0">
                  <a:pos x="496" y="0"/>
                </a:cxn>
              </a:cxnLst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4177" name="Rectangle 67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4178" name="Text Box 68"/>
            <p:cNvSpPr txBox="1"/>
            <p:nvPr/>
          </p:nvSpPr>
          <p:spPr>
            <a:xfrm>
              <a:off x="413" y="1692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34179" name="Line 69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0" name="Line 70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1" name="Line 71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2" name="Line 72"/>
            <p:cNvSpPr/>
            <p:nvPr/>
          </p:nvSpPr>
          <p:spPr>
            <a:xfrm>
              <a:off x="337" y="2345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12855" name="Group 151"/>
          <p:cNvGrpSpPr/>
          <p:nvPr/>
        </p:nvGrpSpPr>
        <p:grpSpPr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34171" name="Group 150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34173" name="Rectangle 123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74" name="Line 124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75" name="Line 125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172" name="Text Box 126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IP src: 111.111.111.111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IP dest: 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grpSp>
        <p:nvGrpSpPr>
          <p:cNvPr id="712845" name="Group 141"/>
          <p:cNvGrpSpPr/>
          <p:nvPr/>
        </p:nvGrpSpPr>
        <p:grpSpPr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134169" name="Line 127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4170" name="Line 128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12847" name="Rectangle 143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创建一个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数据报，源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12848" name="Rectangle 144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创建一个链路帧，将</a:t>
            </a: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的</a:t>
            </a:r>
            <a:r>
              <a:rPr lang="en-US" altLang="zh-CN" sz="2000" i="0">
                <a:latin typeface="Gill Sans MT" panose="020B0502020104020203" pitchFamily="-84" charset="0"/>
              </a:rPr>
              <a:t>MAC</a:t>
            </a:r>
            <a:r>
              <a:rPr lang="zh-CN" altLang="en-US" sz="2000" i="0">
                <a:latin typeface="Gill Sans MT" panose="020B0502020104020203" pitchFamily="-84" charset="0"/>
              </a:rPr>
              <a:t>地址作为目的地址，帧中包含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12856" name="Group 152"/>
          <p:cNvGrpSpPr/>
          <p:nvPr/>
        </p:nvGrpSpPr>
        <p:grpSpPr>
          <a:xfrm>
            <a:off x="1477963" y="2244725"/>
            <a:ext cx="2417762" cy="1519238"/>
            <a:chOff x="931" y="1414"/>
            <a:chExt cx="1523" cy="957"/>
          </a:xfrm>
        </p:grpSpPr>
        <p:sp>
          <p:nvSpPr>
            <p:cNvPr id="134157" name="Text Box 135"/>
            <p:cNvSpPr txBox="1"/>
            <p:nvPr/>
          </p:nvSpPr>
          <p:spPr>
            <a:xfrm>
              <a:off x="931" y="1414"/>
              <a:ext cx="15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MAC src: 74-29-9C-E8-FF-55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rPr>
                <a:t>E6-E9-00-17-BB-4B</a:t>
              </a: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4158" name="Group 145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4163" name="Rectangle 138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64" name="Rectangle 13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65" name="Line 13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6" name="Line 13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7" name="Line 139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168" name="Line 140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159" name="Line 146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0" name="Line 147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1" name="Line 148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4162" name="Line 149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pic>
        <p:nvPicPr>
          <p:cNvPr id="134156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bldLvl="0" animBg="1"/>
      <p:bldP spid="712847" grpId="0"/>
      <p:bldP spid="71284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6193" name="Group 163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6236" name="Group 164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98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37" name="Group 165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92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94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6238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6239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40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36241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6289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111.111.111.110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6290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E6-E9-00-17-BB-4B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6242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CC-49-DE-D0-AB-7D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43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44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45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74-29-9C-E8-FF-55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46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47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48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49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50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1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2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53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6255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6256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6287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6288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6257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58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59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60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88-B2-2F-54-1A-0F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6261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62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63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6265" name="Group 193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86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66" name="Group 194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73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6276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6277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136278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6282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6279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6280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6267" name="Group 195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6269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6271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6194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6195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714811" name="Group 59"/>
          <p:cNvGrpSpPr/>
          <p:nvPr/>
        </p:nvGrpSpPr>
        <p:grpSpPr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6229" name="Freeform 60"/>
            <p:cNvSpPr/>
            <p:nvPr/>
          </p:nvSpPr>
          <p:spPr>
            <a:xfrm>
              <a:off x="348" y="1709"/>
              <a:ext cx="604" cy="903"/>
            </a:xfrm>
            <a:custGeom>
              <a:avLst/>
              <a:gdLst/>
              <a:ahLst/>
              <a:cxnLst>
                <a:cxn ang="0">
                  <a:pos x="496" y="0"/>
                </a:cxn>
                <a:cxn ang="0">
                  <a:pos x="604" y="903"/>
                </a:cxn>
                <a:cxn ang="0">
                  <a:pos x="0" y="788"/>
                </a:cxn>
                <a:cxn ang="0">
                  <a:pos x="456" y="750"/>
                </a:cxn>
                <a:cxn ang="0">
                  <a:pos x="496" y="0"/>
                </a:cxn>
              </a:cxnLst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30" name="Rectangle 61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6231" name="Text Box 62"/>
            <p:cNvSpPr txBox="1"/>
            <p:nvPr/>
          </p:nvSpPr>
          <p:spPr>
            <a:xfrm>
              <a:off x="413" y="1692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36232" name="Line 63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3" name="Line 64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4" name="Line 65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35" name="Line 66"/>
            <p:cNvSpPr/>
            <p:nvPr/>
          </p:nvSpPr>
          <p:spPr>
            <a:xfrm>
              <a:off x="337" y="2345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6198" name="Rectangle 76"/>
          <p:cNvSpPr/>
          <p:nvPr/>
        </p:nvSpPr>
        <p:spPr>
          <a:xfrm>
            <a:off x="706438" y="1084263"/>
            <a:ext cx="7772400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zh-CN" altLang="en-US" sz="2000" i="0">
                <a:latin typeface="Gill Sans MT" panose="020B0502020104020203" pitchFamily="-84" charset="0"/>
              </a:rPr>
              <a:t>帧从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发送到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grpSp>
        <p:nvGrpSpPr>
          <p:cNvPr id="714820" name="Group 68"/>
          <p:cNvGrpSpPr/>
          <p:nvPr/>
        </p:nvGrpSpPr>
        <p:grpSpPr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136226" name="Rectangle 69"/>
            <p:cNvSpPr/>
            <p:nvPr/>
          </p:nvSpPr>
          <p:spPr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6227" name="Line 70"/>
            <p:cNvSpPr/>
            <p:nvPr/>
          </p:nvSpPr>
          <p:spPr>
            <a:xfrm>
              <a:off x="1337" y="1990"/>
              <a:ext cx="0" cy="152"/>
            </a:xfrm>
            <a:prstGeom prst="line">
              <a:avLst/>
            </a:prstGeom>
            <a:ln w="1905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28" name="Line 71"/>
            <p:cNvSpPr/>
            <p:nvPr/>
          </p:nvSpPr>
          <p:spPr>
            <a:xfrm>
              <a:off x="1427" y="1992"/>
              <a:ext cx="0" cy="152"/>
            </a:xfrm>
            <a:prstGeom prst="line">
              <a:avLst/>
            </a:prstGeom>
            <a:ln w="1905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14852" name="Group 100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6221" name="Freeform 93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6222" name="Rectangle 94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6223" name="Text Box 95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36224" name="Line 98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225" name="Line 99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14853" name="Rectangle 101"/>
          <p:cNvSpPr/>
          <p:nvPr/>
        </p:nvSpPr>
        <p:spPr>
          <a:xfrm>
            <a:off x="709613" y="1439863"/>
            <a:ext cx="7772400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接收到帧，数据报被提取出来上传到网络层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grpSp>
        <p:nvGrpSpPr>
          <p:cNvPr id="714883" name="Group 131"/>
          <p:cNvGrpSpPr/>
          <p:nvPr/>
        </p:nvGrpSpPr>
        <p:grpSpPr>
          <a:xfrm>
            <a:off x="1477963" y="2244725"/>
            <a:ext cx="2427287" cy="1519238"/>
            <a:chOff x="931" y="1414"/>
            <a:chExt cx="1529" cy="957"/>
          </a:xfrm>
        </p:grpSpPr>
        <p:sp>
          <p:nvSpPr>
            <p:cNvPr id="136208" name="Text Box 79"/>
            <p:cNvSpPr txBox="1"/>
            <p:nvPr/>
          </p:nvSpPr>
          <p:spPr>
            <a:xfrm>
              <a:off x="931" y="1414"/>
              <a:ext cx="15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MAC src: 74-29-9C-E8-FF-55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MAC dest: E6-E9-00-17-BB-4B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36209" name="Group 80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6215" name="Rectangle 81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216" name="Rectangle 8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217" name="Line 8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18" name="Line 8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19" name="Line 85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6220" name="Line 86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6210" name="Line 87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1" name="Line 88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2" name="Line 89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13" name="Line 90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14" name="Text Box 130"/>
            <p:cNvSpPr txBox="1"/>
            <p:nvPr/>
          </p:nvSpPr>
          <p:spPr>
            <a:xfrm>
              <a:off x="1193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IP src: 111.111.111.111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IP dest: 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grpSp>
        <p:nvGrpSpPr>
          <p:cNvPr id="714898" name="Group 146"/>
          <p:cNvGrpSpPr/>
          <p:nvPr/>
        </p:nvGrpSpPr>
        <p:grpSpPr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136205" name="Line 143"/>
            <p:cNvSpPr/>
            <p:nvPr/>
          </p:nvSpPr>
          <p:spPr>
            <a:xfrm flipH="1" flipV="1">
              <a:off x="4576" y="1627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6206" name="Line 144"/>
            <p:cNvSpPr/>
            <p:nvPr/>
          </p:nvSpPr>
          <p:spPr>
            <a:xfrm>
              <a:off x="4668" y="1739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6207" name="Text Box 145"/>
            <p:cNvSpPr txBox="1"/>
            <p:nvPr/>
          </p:nvSpPr>
          <p:spPr>
            <a:xfrm>
              <a:off x="4493" y="1480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IP src: 111.111.111.111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IP dest: 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pic>
        <p:nvPicPr>
          <p:cNvPr id="136204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8241" name="Group 100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8285" name="Group 101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47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286" name="Group 102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41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43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38287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38288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289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38290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38338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111.111.111.110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8339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E6-E9-00-17-BB-4B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8291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CC-49-DE-D0-AB-7D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292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293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294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74-29-9C-E8-FF-55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295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96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7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8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99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0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1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302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8304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38305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38336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8337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8306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307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308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309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88-B2-2F-54-1A-0F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38310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311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312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38314" name="Group 130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35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315" name="Group 131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22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8325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8326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138327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38331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38328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38329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38316" name="Group 132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38318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8320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38242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8243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850" name="AutoShape 2"/>
          <p:cNvSpPr/>
          <p:nvPr/>
        </p:nvSpPr>
        <p:spPr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grpSp>
        <p:nvGrpSpPr>
          <p:cNvPr id="138246" name="Group 67"/>
          <p:cNvGrpSpPr/>
          <p:nvPr/>
        </p:nvGrpSpPr>
        <p:grpSpPr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38280" name="Group 68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38282" name="Rectangle 69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83" name="Line 70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84" name="Line 71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8281" name="Text Box 72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IP src: 111.111.111.111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IP dest: 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grpSp>
        <p:nvGrpSpPr>
          <p:cNvPr id="718921" name="Group 73"/>
          <p:cNvGrpSpPr/>
          <p:nvPr/>
        </p:nvGrpSpPr>
        <p:grpSpPr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138278" name="Line 74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8279" name="Line 75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18924" name="Rectangle 76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转发数据报，以源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，目的</a:t>
            </a:r>
            <a:r>
              <a:rPr lang="en-US" altLang="zh-CN" sz="2000" i="0">
                <a:latin typeface="Gill Sans MT" panose="020B0502020104020203" pitchFamily="-84" charset="0"/>
              </a:rPr>
              <a:t>IP</a:t>
            </a:r>
            <a:r>
              <a:rPr lang="zh-CN" altLang="en-US" sz="2000" i="0">
                <a:latin typeface="Gill Sans MT" panose="020B0502020104020203" pitchFamily="-84" charset="0"/>
              </a:rPr>
              <a:t>地址为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18925" name="Rectangle 77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 i="0">
                <a:latin typeface="Gill Sans MT" panose="020B0502020104020203" pitchFamily="-84" charset="0"/>
              </a:rPr>
              <a:t>R</a:t>
            </a:r>
            <a:r>
              <a:rPr lang="zh-CN" altLang="en-US" sz="2000" i="0">
                <a:latin typeface="Gill Sans MT" panose="020B0502020104020203" pitchFamily="-84" charset="0"/>
              </a:rPr>
              <a:t>创建链路帧，以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</a:t>
            </a:r>
            <a:r>
              <a:rPr lang="en-US" altLang="zh-CN" sz="2000" i="0">
                <a:latin typeface="Gill Sans MT" panose="020B0502020104020203" pitchFamily="-84" charset="0"/>
              </a:rPr>
              <a:t>MAC</a:t>
            </a:r>
            <a:r>
              <a:rPr lang="zh-CN" altLang="en-US" sz="2000" i="0">
                <a:latin typeface="Gill Sans MT" panose="020B0502020104020203" pitchFamily="-84" charset="0"/>
              </a:rPr>
              <a:t>地址作为目的地址，帧包含</a:t>
            </a:r>
            <a:r>
              <a:rPr lang="en-US" altLang="zh-CN" sz="2000" i="0">
                <a:latin typeface="Gill Sans MT" panose="020B0502020104020203" pitchFamily="-84" charset="0"/>
              </a:rPr>
              <a:t>A</a:t>
            </a:r>
            <a:r>
              <a:rPr lang="zh-CN" altLang="en-US" sz="2000" i="0">
                <a:latin typeface="Gill Sans MT" panose="020B0502020104020203" pitchFamily="-84" charset="0"/>
              </a:rPr>
              <a:t>到</a:t>
            </a:r>
            <a:r>
              <a:rPr lang="en-US" altLang="zh-CN" sz="2000" i="0">
                <a:latin typeface="Gill Sans MT" panose="020B0502020104020203" pitchFamily="-84" charset="0"/>
              </a:rPr>
              <a:t>B</a:t>
            </a:r>
            <a:r>
              <a:rPr lang="zh-CN" altLang="en-US" sz="2000" i="0">
                <a:latin typeface="Gill Sans MT" panose="020B0502020104020203" pitchFamily="-84" charset="0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18926" name="Group 78"/>
          <p:cNvGrpSpPr/>
          <p:nvPr/>
        </p:nvGrpSpPr>
        <p:grpSpPr>
          <a:xfrm>
            <a:off x="4791075" y="2293938"/>
            <a:ext cx="2398713" cy="1519237"/>
            <a:chOff x="931" y="1414"/>
            <a:chExt cx="1511" cy="957"/>
          </a:xfrm>
        </p:grpSpPr>
        <p:sp>
          <p:nvSpPr>
            <p:cNvPr id="138266" name="Text Box 79"/>
            <p:cNvSpPr txBox="1"/>
            <p:nvPr/>
          </p:nvSpPr>
          <p:spPr>
            <a:xfrm>
              <a:off x="931" y="1414"/>
              <a:ext cx="151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rPr>
                <a:t>49-BD-D2-C7-56-2A</a:t>
              </a: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8267" name="Group 80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38272" name="Rectangle 81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3" name="Rectangle 82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4" name="Line 83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5" name="Line 84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6" name="Line 85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277" name="Line 86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8268" name="Line 87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69" name="Line 88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70" name="Line 89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38271" name="Line 90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38251" name="Group 91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8261" name="Freeform 92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62" name="Rectangle 93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8263" name="Text Box 94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38264" name="Line 95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65" name="Line 96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38252" name="Group 113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38254" name="Freeform 106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8255" name="Rectangle 107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8256" name="Text Box 108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38257" name="Line 109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58" name="Line 110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59" name="Line 111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8260" name="Line 112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38253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bldLvl="0" animBg="1"/>
      <p:bldP spid="718924" grpId="0"/>
      <p:bldP spid="7189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0289" name="Group 101"/>
          <p:cNvGrpSpPr/>
          <p:nvPr/>
        </p:nvGrpSpPr>
        <p:grpSpPr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0334" name="Group 102"/>
            <p:cNvGrpSpPr/>
            <p:nvPr/>
          </p:nvGrpSpPr>
          <p:grpSpPr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96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35" name="Group 103"/>
            <p:cNvGrpSpPr/>
            <p:nvPr/>
          </p:nvGrpSpPr>
          <p:grpSpPr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8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90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92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40336" name="Text Box 4"/>
            <p:cNvSpPr txBox="1"/>
            <p:nvPr/>
          </p:nvSpPr>
          <p:spPr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</a:t>
              </a:r>
              <a:endParaRPr lang="en-US" altLang="zh-CN" sz="1800"/>
            </a:p>
          </p:txBody>
        </p:sp>
        <p:sp>
          <p:nvSpPr>
            <p:cNvPr id="140337" name="Text Box 21"/>
            <p:cNvSpPr txBox="1"/>
            <p:nvPr/>
          </p:nvSpPr>
          <p:spPr>
            <a:xfrm>
              <a:off x="3868738" y="5378450"/>
              <a:ext cx="15430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38" name="Text Box 22"/>
            <p:cNvSpPr txBox="1"/>
            <p:nvPr/>
          </p:nvSpPr>
          <p:spPr>
            <a:xfrm>
              <a:off x="4016375" y="5205413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grpSp>
          <p:nvGrpSpPr>
            <p:cNvPr id="140339" name="Group 23"/>
            <p:cNvGrpSpPr/>
            <p:nvPr/>
          </p:nvGrpSpPr>
          <p:grpSpPr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40387" name="Text Box 24"/>
              <p:cNvSpPr txBox="1"/>
              <p:nvPr/>
            </p:nvSpPr>
            <p:spPr>
              <a:xfrm>
                <a:off x="1934" y="2405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111.111.111.110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40388" name="Text Box 25"/>
              <p:cNvSpPr txBox="1"/>
              <p:nvPr/>
            </p:nvSpPr>
            <p:spPr>
              <a:xfrm>
                <a:off x="1938" y="2515"/>
                <a:ext cx="967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E6-E9-00-17-BB-4B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0340" name="Text Box 26"/>
            <p:cNvSpPr txBox="1"/>
            <p:nvPr/>
          </p:nvSpPr>
          <p:spPr>
            <a:xfrm>
              <a:off x="952500" y="6037263"/>
              <a:ext cx="16271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CC-49-DE-D0-AB-7D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41" name="Text Box 27"/>
            <p:cNvSpPr txBox="1"/>
            <p:nvPr/>
          </p:nvSpPr>
          <p:spPr>
            <a:xfrm>
              <a:off x="942975" y="5854700"/>
              <a:ext cx="1322388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42" name="Text Box 30"/>
            <p:cNvSpPr txBox="1"/>
            <p:nvPr/>
          </p:nvSpPr>
          <p:spPr>
            <a:xfrm>
              <a:off x="709613" y="4741863"/>
              <a:ext cx="1322387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43" name="Text Box 33"/>
            <p:cNvSpPr txBox="1"/>
            <p:nvPr/>
          </p:nvSpPr>
          <p:spPr>
            <a:xfrm>
              <a:off x="730250" y="4927600"/>
              <a:ext cx="1509713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74-29-9C-E8-FF-55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44" name="Freeform 39"/>
            <p:cNvSpPr/>
            <p:nvPr/>
          </p:nvSpPr>
          <p:spPr>
            <a:xfrm>
              <a:off x="2365375" y="4437063"/>
              <a:ext cx="839788" cy="1069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45" name="Line 40"/>
            <p:cNvSpPr/>
            <p:nvPr/>
          </p:nvSpPr>
          <p:spPr>
            <a:xfrm>
              <a:off x="2062163" y="4416425"/>
              <a:ext cx="438150" cy="2301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6" name="Line 41"/>
            <p:cNvSpPr/>
            <p:nvPr/>
          </p:nvSpPr>
          <p:spPr>
            <a:xfrm flipV="1">
              <a:off x="2185988" y="5360988"/>
              <a:ext cx="231775" cy="255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7" name="Line 42"/>
            <p:cNvSpPr/>
            <p:nvPr/>
          </p:nvSpPr>
          <p:spPr>
            <a:xfrm>
              <a:off x="3184525" y="4954588"/>
              <a:ext cx="584200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48" name="Line 44"/>
            <p:cNvSpPr/>
            <p:nvPr/>
          </p:nvSpPr>
          <p:spPr>
            <a:xfrm flipV="1">
              <a:off x="2101850" y="5711825"/>
              <a:ext cx="0" cy="1635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49" name="Line 45"/>
            <p:cNvSpPr/>
            <p:nvPr/>
          </p:nvSpPr>
          <p:spPr>
            <a:xfrm flipH="1" flipV="1">
              <a:off x="1976438" y="4489450"/>
              <a:ext cx="0" cy="3984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50" name="Line 46"/>
            <p:cNvSpPr/>
            <p:nvPr/>
          </p:nvSpPr>
          <p:spPr>
            <a:xfrm>
              <a:off x="3854450" y="5021263"/>
              <a:ext cx="0" cy="7508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0351" name="Line 47"/>
            <p:cNvSpPr/>
            <p:nvPr/>
          </p:nvSpPr>
          <p:spPr>
            <a:xfrm flipH="1" flipV="1">
              <a:off x="4935538" y="5011738"/>
              <a:ext cx="4762" cy="2206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0353" name="Line 60"/>
            <p:cNvSpPr/>
            <p:nvPr/>
          </p:nvSpPr>
          <p:spPr>
            <a:xfrm>
              <a:off x="5045075" y="4921250"/>
              <a:ext cx="11985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40354" name="Group 63"/>
            <p:cNvGrpSpPr/>
            <p:nvPr/>
          </p:nvGrpSpPr>
          <p:grpSpPr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40385" name="Text Box 64"/>
              <p:cNvSpPr txBox="1"/>
              <p:nvPr/>
            </p:nvSpPr>
            <p:spPr>
              <a:xfrm>
                <a:off x="4352" y="2786"/>
                <a:ext cx="833" cy="1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40386" name="Text Box 65"/>
              <p:cNvSpPr txBox="1"/>
              <p:nvPr/>
            </p:nvSpPr>
            <p:spPr>
              <a:xfrm>
                <a:off x="4351" y="2904"/>
                <a:ext cx="982" cy="1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0355" name="Line 67"/>
            <p:cNvSpPr/>
            <p:nvPr/>
          </p:nvSpPr>
          <p:spPr>
            <a:xfrm flipV="1">
              <a:off x="6943725" y="4416425"/>
              <a:ext cx="450850" cy="3175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56" name="Line 68"/>
            <p:cNvSpPr/>
            <p:nvPr/>
          </p:nvSpPr>
          <p:spPr>
            <a:xfrm flipH="1" flipV="1">
              <a:off x="7469188" y="4492625"/>
              <a:ext cx="11112" cy="388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0357" name="Text Box 71"/>
            <p:cNvSpPr txBox="1"/>
            <p:nvPr/>
          </p:nvSpPr>
          <p:spPr>
            <a:xfrm>
              <a:off x="7073900" y="5811838"/>
              <a:ext cx="1322388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222.222.222.221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58" name="Text Box 72"/>
            <p:cNvSpPr txBox="1"/>
            <p:nvPr/>
          </p:nvSpPr>
          <p:spPr>
            <a:xfrm>
              <a:off x="7077075" y="5986463"/>
              <a:ext cx="1501775" cy="2746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88-B2-2F-54-1A-0F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0359" name="Line 73"/>
            <p:cNvSpPr/>
            <p:nvPr/>
          </p:nvSpPr>
          <p:spPr>
            <a:xfrm flipH="1" flipV="1">
              <a:off x="6873875" y="5313363"/>
              <a:ext cx="254000" cy="250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60" name="Line 74"/>
            <p:cNvSpPr/>
            <p:nvPr/>
          </p:nvSpPr>
          <p:spPr>
            <a:xfrm flipH="1">
              <a:off x="7208838" y="5654675"/>
              <a:ext cx="4762" cy="2016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0361" name="Freeform 75"/>
            <p:cNvSpPr/>
            <p:nvPr/>
          </p:nvSpPr>
          <p:spPr>
            <a:xfrm>
              <a:off x="6203950" y="4440238"/>
              <a:ext cx="765175" cy="1081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sz="2400" i="0" kern="1200" cap="none" spc="0" normalizeH="0" baseline="0" noProof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  <a:endPara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40363" name="Group 131"/>
            <p:cNvGrpSpPr/>
            <p:nvPr/>
          </p:nvGrpSpPr>
          <p:grpSpPr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/>
              <p:cNvGrpSpPr/>
              <p:nvPr/>
            </p:nvGrpSpPr>
            <p:grpSpPr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84" name="Freeform 46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9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64" name="Group 132"/>
            <p:cNvGrpSpPr/>
            <p:nvPr/>
          </p:nvGrpSpPr>
          <p:grpSpPr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6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71" name="Group 1185"/>
              <p:cNvGrpSpPr/>
              <p:nvPr/>
            </p:nvGrpSpPr>
            <p:grpSpPr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/>
                <p:cNvSpPr/>
                <p:nvPr/>
              </p:nvSpPr>
              <p:spPr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40374" name="Rectangle 410"/>
                <p:cNvSpPr/>
                <p:nvPr/>
              </p:nvSpPr>
              <p:spPr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2700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40375" name="Oval 411"/>
                <p:cNvSpPr/>
                <p:nvPr/>
              </p:nvSpPr>
              <p:spPr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140376" name="Group 1189"/>
                <p:cNvGrpSpPr/>
                <p:nvPr/>
              </p:nvGrpSpPr>
              <p:grpSpPr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/>
                  <p:cNvSpPr/>
                  <p:nvPr/>
                </p:nvSpPr>
                <p:spPr>
                  <a:xfrm>
                    <a:off x="2468" y="1332"/>
                    <a:ext cx="310" cy="60"/>
                  </a:xfrm>
                  <a:custGeom>
                    <a:avLst/>
                    <a:gdLst/>
                    <a:ahLst/>
                    <a:cxnLst>
                      <a:cxn ang="0">
                        <a:pos x="0" y="60"/>
                      </a:cxn>
                      <a:cxn ang="0">
                        <a:pos x="96" y="60"/>
                      </a:cxn>
                      <a:cxn ang="0">
                        <a:pos x="192" y="0"/>
                      </a:cxn>
                      <a:cxn ang="0">
                        <a:pos x="310" y="0"/>
                      </a:cxn>
                    </a:cxnLst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40380" name="Freeform 1191"/>
                  <p:cNvSpPr/>
                  <p:nvPr/>
                </p:nvSpPr>
                <p:spPr>
                  <a:xfrm>
                    <a:off x="2482" y="1332"/>
                    <a:ext cx="282" cy="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96" y="0"/>
                      </a:cxn>
                      <a:cxn ang="0">
                        <a:pos x="192" y="60"/>
                      </a:cxn>
                      <a:cxn ang="0">
                        <a:pos x="282" y="60"/>
                      </a:cxn>
                    </a:cxnLst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140377" name="Line 1192"/>
                <p:cNvSpPr/>
                <p:nvPr/>
              </p:nvSpPr>
              <p:spPr>
                <a:xfrm>
                  <a:off x="4651" y="1158"/>
                  <a:ext cx="0" cy="4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78" name="Line 1193"/>
                <p:cNvSpPr/>
                <p:nvPr/>
              </p:nvSpPr>
              <p:spPr>
                <a:xfrm>
                  <a:off x="4894" y="1160"/>
                  <a:ext cx="0" cy="41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1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</p:grpSp>
        <p:grpSp>
          <p:nvGrpSpPr>
            <p:cNvPr id="140365" name="Group 133"/>
            <p:cNvGrpSpPr/>
            <p:nvPr/>
          </p:nvGrpSpPr>
          <p:grpSpPr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</a:ln>
              <a:effectLst/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-8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-84" charset="-128"/>
                  <a:cs typeface="+mn-cs"/>
                </a:endParaRPr>
              </a:p>
            </p:txBody>
          </p:sp>
          <p:grpSp>
            <p:nvGrpSpPr>
              <p:cNvPr id="140367" name="Group 49"/>
              <p:cNvGrpSpPr/>
              <p:nvPr/>
            </p:nvGrpSpPr>
            <p:grpSpPr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40369" name="Freeform 51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326" y="131"/>
                    </a:cxn>
                    <a:cxn ang="0">
                      <a:pos x="2759" y="2736"/>
                    </a:cxn>
                    <a:cxn ang="0">
                      <a:pos x="608" y="3422"/>
                    </a:cxn>
                    <a:cxn ang="0">
                      <a:pos x="0" y="0"/>
                    </a:cxn>
                  </a:cxnLst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40290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0291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720966" name="Rectangle 70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转发数据报，以源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720967" name="Rectangle 71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创建链路帧，以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MAC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地址作为目的地址，帧包含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到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grpSp>
        <p:nvGrpSpPr>
          <p:cNvPr id="720995" name="Group 99"/>
          <p:cNvGrpSpPr/>
          <p:nvPr/>
        </p:nvGrpSpPr>
        <p:grpSpPr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140311" name="AutoShape 2"/>
            <p:cNvSpPr/>
            <p:nvPr/>
          </p:nvSpPr>
          <p:spPr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  <a:tileRect/>
            </a:gra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40312" name="Group 61"/>
            <p:cNvGrpSpPr/>
            <p:nvPr/>
          </p:nvGrpSpPr>
          <p:grpSpPr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40329" name="Group 62"/>
              <p:cNvGrpSpPr/>
              <p:nvPr/>
            </p:nvGrpSpPr>
            <p:grpSpPr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140331" name="Rectangle 63"/>
                <p:cNvSpPr/>
                <p:nvPr/>
              </p:nvSpPr>
              <p:spPr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40332" name="Line 64"/>
                <p:cNvSpPr/>
                <p:nvPr/>
              </p:nvSpPr>
              <p:spPr>
                <a:xfrm>
                  <a:off x="1337" y="1990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33" name="Line 65"/>
                <p:cNvSpPr/>
                <p:nvPr/>
              </p:nvSpPr>
              <p:spPr>
                <a:xfrm>
                  <a:off x="1427" y="1992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330" name="Text Box 66"/>
              <p:cNvSpPr txBox="1"/>
              <p:nvPr/>
            </p:nvSpPr>
            <p:spPr>
              <a:xfrm>
                <a:off x="1197" y="1665"/>
                <a:ext cx="126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IP src: 111.111.111.111</a:t>
                </a:r>
                <a:endParaRPr lang="en-US" altLang="zh-CN" sz="1200">
                  <a:latin typeface="Arial" panose="020B060402020202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   IP dest: 222.222.222.222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313" name="Group 67"/>
            <p:cNvGrpSpPr/>
            <p:nvPr/>
          </p:nvGrpSpPr>
          <p:grpSpPr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140327" name="Line 68"/>
              <p:cNvSpPr/>
              <p:nvPr/>
            </p:nvSpPr>
            <p:spPr>
              <a:xfrm>
                <a:off x="1272" y="1762"/>
                <a:ext cx="0" cy="24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0328" name="Line 69"/>
              <p:cNvSpPr/>
              <p:nvPr/>
            </p:nvSpPr>
            <p:spPr>
              <a:xfrm>
                <a:off x="1364" y="1878"/>
                <a:ext cx="0" cy="1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140314" name="Group 72"/>
            <p:cNvGrpSpPr/>
            <p:nvPr/>
          </p:nvGrpSpPr>
          <p:grpSpPr>
            <a:xfrm>
              <a:off x="3018" y="1445"/>
              <a:ext cx="1511" cy="957"/>
              <a:chOff x="931" y="1414"/>
              <a:chExt cx="1511" cy="957"/>
            </a:xfrm>
          </p:grpSpPr>
          <p:sp>
            <p:nvSpPr>
              <p:cNvPr id="140315" name="Text Box 73"/>
              <p:cNvSpPr txBox="1"/>
              <p:nvPr/>
            </p:nvSpPr>
            <p:spPr>
              <a:xfrm>
                <a:off x="931" y="1414"/>
                <a:ext cx="151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MAC src: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</a:rPr>
                  <a:t>1A-23-F9-CD-06-9B</a:t>
                </a: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</a:rPr>
                  <a:t>  MAC dest: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</a:rPr>
                  <a:t>49-BD-D2-C7-56-2A</a:t>
                </a: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40316" name="Group 74"/>
              <p:cNvGrpSpPr/>
              <p:nvPr/>
            </p:nvGrpSpPr>
            <p:grpSpPr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40321" name="Rectangle 75"/>
                <p:cNvSpPr/>
                <p:nvPr/>
              </p:nvSpPr>
              <p:spPr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40322" name="Rectangle 76"/>
                <p:cNvSpPr/>
                <p:nvPr/>
              </p:nvSpPr>
              <p:spPr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40323" name="Line 77"/>
                <p:cNvSpPr/>
                <p:nvPr/>
              </p:nvSpPr>
              <p:spPr>
                <a:xfrm>
                  <a:off x="3180" y="2063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4" name="Line 78"/>
                <p:cNvSpPr/>
                <p:nvPr/>
              </p:nvSpPr>
              <p:spPr>
                <a:xfrm>
                  <a:off x="3276" y="2063"/>
                  <a:ext cx="0" cy="15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5" name="Line 79"/>
                <p:cNvSpPr/>
                <p:nvPr/>
              </p:nvSpPr>
              <p:spPr>
                <a:xfrm>
                  <a:off x="2910" y="2040"/>
                  <a:ext cx="0" cy="189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40326" name="Line 80"/>
                <p:cNvSpPr/>
                <p:nvPr/>
              </p:nvSpPr>
              <p:spPr>
                <a:xfrm>
                  <a:off x="3006" y="2040"/>
                  <a:ext cx="0" cy="189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0317" name="Line 81"/>
              <p:cNvSpPr/>
              <p:nvPr/>
            </p:nvSpPr>
            <p:spPr>
              <a:xfrm flipV="1">
                <a:off x="1018" y="1576"/>
                <a:ext cx="2" cy="7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18" name="Line 82"/>
              <p:cNvSpPr/>
              <p:nvPr/>
            </p:nvSpPr>
            <p:spPr>
              <a:xfrm flipV="1">
                <a:off x="1106" y="1680"/>
                <a:ext cx="0" cy="59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19" name="Line 83"/>
              <p:cNvSpPr/>
              <p:nvPr/>
            </p:nvSpPr>
            <p:spPr>
              <a:xfrm flipH="1" flipV="1">
                <a:off x="1276" y="1812"/>
                <a:ext cx="2" cy="47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40320" name="Line 84"/>
              <p:cNvSpPr/>
              <p:nvPr/>
            </p:nvSpPr>
            <p:spPr>
              <a:xfrm>
                <a:off x="1368" y="1924"/>
                <a:ext cx="2" cy="3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140296" name="Group 85"/>
          <p:cNvGrpSpPr/>
          <p:nvPr/>
        </p:nvGrpSpPr>
        <p:grpSpPr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0306" name="Freeform 86"/>
            <p:cNvSpPr/>
            <p:nvPr/>
          </p:nvSpPr>
          <p:spPr>
            <a:xfrm>
              <a:off x="2823" y="2265"/>
              <a:ext cx="564" cy="564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287" y="564"/>
                </a:cxn>
                <a:cxn ang="0">
                  <a:pos x="0" y="0"/>
                </a:cxn>
                <a:cxn ang="0">
                  <a:pos x="564" y="0"/>
                </a:cxn>
              </a:cxnLst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07" name="Rectangle 87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40308" name="Text Box 88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40309" name="Line 89"/>
            <p:cNvSpPr/>
            <p:nvPr/>
          </p:nvSpPr>
          <p:spPr>
            <a:xfrm>
              <a:off x="2868" y="2039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10" name="Line 90"/>
            <p:cNvSpPr/>
            <p:nvPr/>
          </p:nvSpPr>
          <p:spPr>
            <a:xfrm>
              <a:off x="2865" y="21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20987" name="Group 91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0299" name="Freeform 92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300" name="Rectangle 93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40301" name="Text Box 94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40302" name="Line 95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3" name="Line 96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4" name="Line 97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0305" name="Line 98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0298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2337" name="Group 95"/>
          <p:cNvGrpSpPr/>
          <p:nvPr/>
        </p:nvGrpSpPr>
        <p:grpSpPr>
          <a:xfrm>
            <a:off x="6980238" y="5354638"/>
            <a:ext cx="711200" cy="600075"/>
            <a:chOff x="7179310" y="4033520"/>
            <a:chExt cx="1009650" cy="855028"/>
          </a:xfrm>
        </p:grpSpPr>
        <p:grpSp>
          <p:nvGrpSpPr>
            <p:cNvPr id="142433" name="Group 44"/>
            <p:cNvGrpSpPr/>
            <p:nvPr/>
          </p:nvGrpSpPr>
          <p:grpSpPr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3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-5400000">
              <a:off x="7439379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38" name="Group 96"/>
          <p:cNvGrpSpPr/>
          <p:nvPr/>
        </p:nvGrpSpPr>
        <p:grpSpPr>
          <a:xfrm>
            <a:off x="1046163" y="3962400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-5400000">
              <a:off x="1893411" y="4300307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30" name="Group 49"/>
            <p:cNvGrpSpPr/>
            <p:nvPr/>
          </p:nvGrpSpPr>
          <p:grpSpPr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32" name="Freeform 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42339" name="Text Box 4"/>
          <p:cNvSpPr txBox="1"/>
          <p:nvPr/>
        </p:nvSpPr>
        <p:spPr>
          <a:xfrm>
            <a:off x="4224338" y="4381500"/>
            <a:ext cx="3762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R</a:t>
            </a:r>
            <a:endParaRPr lang="en-US" altLang="zh-CN" sz="1800"/>
          </a:p>
        </p:txBody>
      </p:sp>
      <p:sp>
        <p:nvSpPr>
          <p:cNvPr id="142340" name="Text Box 21"/>
          <p:cNvSpPr txBox="1"/>
          <p:nvPr/>
        </p:nvSpPr>
        <p:spPr>
          <a:xfrm>
            <a:off x="3868738" y="5378450"/>
            <a:ext cx="1543050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1A-23-F9-CD-06-9B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41" name="Text Box 22"/>
          <p:cNvSpPr txBox="1"/>
          <p:nvPr/>
        </p:nvSpPr>
        <p:spPr>
          <a:xfrm>
            <a:off x="4016375" y="5205413"/>
            <a:ext cx="13223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222.222.222.220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grpSp>
        <p:nvGrpSpPr>
          <p:cNvPr id="142342" name="Group 23"/>
          <p:cNvGrpSpPr/>
          <p:nvPr/>
        </p:nvGrpSpPr>
        <p:grpSpPr>
          <a:xfrm>
            <a:off x="3044825" y="5794375"/>
            <a:ext cx="1541463" cy="449263"/>
            <a:chOff x="1934" y="2405"/>
            <a:chExt cx="971" cy="283"/>
          </a:xfrm>
        </p:grpSpPr>
        <p:sp>
          <p:nvSpPr>
            <p:cNvPr id="142427" name="Text Box 24"/>
            <p:cNvSpPr txBox="1"/>
            <p:nvPr/>
          </p:nvSpPr>
          <p:spPr>
            <a:xfrm>
              <a:off x="1934" y="2405"/>
              <a:ext cx="83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111.111.111.110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2428" name="Text Box 25"/>
            <p:cNvSpPr txBox="1"/>
            <p:nvPr/>
          </p:nvSpPr>
          <p:spPr>
            <a:xfrm>
              <a:off x="1938" y="2515"/>
              <a:ext cx="96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E6-E9-00-17-BB-4B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sp>
        <p:nvSpPr>
          <p:cNvPr id="142343" name="Text Box 26"/>
          <p:cNvSpPr txBox="1"/>
          <p:nvPr/>
        </p:nvSpPr>
        <p:spPr>
          <a:xfrm>
            <a:off x="952500" y="6037263"/>
            <a:ext cx="16271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CC-49-DE-D0-AB-7D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44" name="Text Box 27"/>
          <p:cNvSpPr txBox="1"/>
          <p:nvPr/>
        </p:nvSpPr>
        <p:spPr>
          <a:xfrm>
            <a:off x="942975" y="5854700"/>
            <a:ext cx="1322388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111.111.111.112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45" name="Text Box 30"/>
          <p:cNvSpPr txBox="1"/>
          <p:nvPr/>
        </p:nvSpPr>
        <p:spPr>
          <a:xfrm>
            <a:off x="709613" y="4741863"/>
            <a:ext cx="1322387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111.111.111.111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46" name="Text Box 33"/>
          <p:cNvSpPr txBox="1"/>
          <p:nvPr/>
        </p:nvSpPr>
        <p:spPr>
          <a:xfrm>
            <a:off x="730250" y="4927600"/>
            <a:ext cx="1509713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74-29-9C-E8-FF-55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47" name="Freeform 39"/>
          <p:cNvSpPr/>
          <p:nvPr/>
        </p:nvSpPr>
        <p:spPr>
          <a:xfrm>
            <a:off x="2365375" y="4437063"/>
            <a:ext cx="839788" cy="1069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2348" name="Line 40"/>
          <p:cNvSpPr/>
          <p:nvPr/>
        </p:nvSpPr>
        <p:spPr>
          <a:xfrm>
            <a:off x="2062163" y="4416425"/>
            <a:ext cx="438150" cy="2301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49" name="Line 41"/>
          <p:cNvSpPr/>
          <p:nvPr/>
        </p:nvSpPr>
        <p:spPr>
          <a:xfrm flipV="1">
            <a:off x="2185988" y="5360988"/>
            <a:ext cx="231775" cy="255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0" name="Line 42"/>
          <p:cNvSpPr/>
          <p:nvPr/>
        </p:nvSpPr>
        <p:spPr>
          <a:xfrm>
            <a:off x="3184525" y="4954588"/>
            <a:ext cx="584200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1" name="Line 44"/>
          <p:cNvSpPr/>
          <p:nvPr/>
        </p:nvSpPr>
        <p:spPr>
          <a:xfrm flipV="1">
            <a:off x="2101850" y="5711825"/>
            <a:ext cx="0" cy="1635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52" name="Line 45"/>
          <p:cNvSpPr/>
          <p:nvPr/>
        </p:nvSpPr>
        <p:spPr>
          <a:xfrm flipH="1" flipV="1">
            <a:off x="1976438" y="4489450"/>
            <a:ext cx="0" cy="39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53" name="Line 46"/>
          <p:cNvSpPr/>
          <p:nvPr/>
        </p:nvSpPr>
        <p:spPr>
          <a:xfrm>
            <a:off x="3854450" y="5021263"/>
            <a:ext cx="0" cy="7508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2354" name="Line 47"/>
          <p:cNvSpPr/>
          <p:nvPr/>
        </p:nvSpPr>
        <p:spPr>
          <a:xfrm flipH="1" flipV="1">
            <a:off x="4935538" y="5011738"/>
            <a:ext cx="4762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19138" y="4156075"/>
            <a:ext cx="3905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A</a:t>
            </a:r>
            <a:endParaRPr kumimoji="0" lang="en-US" sz="2400" i="0" kern="1200" cap="none" spc="0" normalizeH="0" baseline="0" noProof="0" dirty="0">
              <a:solidFill>
                <a:srgbClr val="FF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2356" name="Line 60"/>
          <p:cNvSpPr/>
          <p:nvPr/>
        </p:nvSpPr>
        <p:spPr>
          <a:xfrm>
            <a:off x="5045075" y="4921250"/>
            <a:ext cx="11985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2357" name="Group 63"/>
          <p:cNvGrpSpPr/>
          <p:nvPr/>
        </p:nvGrpSpPr>
        <p:grpSpPr>
          <a:xfrm>
            <a:off x="7372350" y="4845050"/>
            <a:ext cx="1558925" cy="460375"/>
            <a:chOff x="4351" y="2786"/>
            <a:chExt cx="982" cy="290"/>
          </a:xfrm>
        </p:grpSpPr>
        <p:sp>
          <p:nvSpPr>
            <p:cNvPr id="142425" name="Text Box 64"/>
            <p:cNvSpPr txBox="1"/>
            <p:nvPr/>
          </p:nvSpPr>
          <p:spPr>
            <a:xfrm>
              <a:off x="4352" y="2786"/>
              <a:ext cx="83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  <p:sp>
          <p:nvSpPr>
            <p:cNvPr id="142426" name="Text Box 65"/>
            <p:cNvSpPr txBox="1"/>
            <p:nvPr/>
          </p:nvSpPr>
          <p:spPr>
            <a:xfrm>
              <a:off x="4351" y="2904"/>
              <a:ext cx="98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49-BD-D2-C7-56-2A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sp>
        <p:nvSpPr>
          <p:cNvPr id="142358" name="Line 67"/>
          <p:cNvSpPr/>
          <p:nvPr/>
        </p:nvSpPr>
        <p:spPr>
          <a:xfrm flipV="1">
            <a:off x="6943725" y="4416425"/>
            <a:ext cx="450850" cy="3175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59" name="Line 68"/>
          <p:cNvSpPr/>
          <p:nvPr/>
        </p:nvSpPr>
        <p:spPr>
          <a:xfrm flipH="1" flipV="1">
            <a:off x="7469188" y="4492625"/>
            <a:ext cx="11112" cy="3889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60" name="Text Box 71"/>
          <p:cNvSpPr txBox="1"/>
          <p:nvPr/>
        </p:nvSpPr>
        <p:spPr>
          <a:xfrm>
            <a:off x="7073900" y="5811838"/>
            <a:ext cx="1322388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222.222.222.221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61" name="Text Box 72"/>
          <p:cNvSpPr txBox="1"/>
          <p:nvPr/>
        </p:nvSpPr>
        <p:spPr>
          <a:xfrm>
            <a:off x="7077075" y="5986463"/>
            <a:ext cx="1501775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88-B2-2F-54-1A-0F</a:t>
            </a:r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42362" name="Line 73"/>
          <p:cNvSpPr/>
          <p:nvPr/>
        </p:nvSpPr>
        <p:spPr>
          <a:xfrm flipH="1" flipV="1">
            <a:off x="6873875" y="5313363"/>
            <a:ext cx="254000" cy="250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63" name="Line 74"/>
          <p:cNvSpPr/>
          <p:nvPr/>
        </p:nvSpPr>
        <p:spPr>
          <a:xfrm flipH="1">
            <a:off x="7208838" y="5654675"/>
            <a:ext cx="4762" cy="2016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2364" name="Freeform 75"/>
          <p:cNvSpPr/>
          <p:nvPr/>
        </p:nvSpPr>
        <p:spPr>
          <a:xfrm>
            <a:off x="6203950" y="4440238"/>
            <a:ext cx="765175" cy="1081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307388" y="4073525"/>
            <a:ext cx="357188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2400" i="0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B</a:t>
            </a:r>
            <a:endParaRPr kumimoji="0" lang="en-US" sz="2400" i="0" kern="1200" cap="none" spc="0" normalizeH="0" baseline="0" noProof="0" dirty="0">
              <a:solidFill>
                <a:srgbClr val="FF0000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142366" name="Group 124"/>
          <p:cNvGrpSpPr/>
          <p:nvPr/>
        </p:nvGrpSpPr>
        <p:grpSpPr>
          <a:xfrm>
            <a:off x="7178675" y="4033838"/>
            <a:ext cx="1009650" cy="854075"/>
            <a:chOff x="7179310" y="4033520"/>
            <a:chExt cx="1009650" cy="855028"/>
          </a:xfrm>
        </p:grpSpPr>
        <p:grpSp>
          <p:nvGrpSpPr>
            <p:cNvPr id="142421" name="Group 44"/>
            <p:cNvGrpSpPr/>
            <p:nvPr/>
          </p:nvGrpSpPr>
          <p:grpSpPr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2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-5400000">
              <a:off x="7438796" y="4309367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67" name="Group 125"/>
          <p:cNvGrpSpPr/>
          <p:nvPr/>
        </p:nvGrpSpPr>
        <p:grpSpPr>
          <a:xfrm>
            <a:off x="3757613" y="4714875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-54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11" name="Group 1185"/>
            <p:cNvGrpSpPr/>
            <p:nvPr/>
          </p:nvGrpSpPr>
          <p:grpSpPr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/>
              <p:cNvSpPr/>
              <p:nvPr/>
            </p:nvSpPr>
            <p:spPr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42414" name="Rectangle 410"/>
              <p:cNvSpPr/>
              <p:nvPr/>
            </p:nvSpPr>
            <p:spPr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42415" name="Oval 411"/>
              <p:cNvSpPr/>
              <p:nvPr/>
            </p:nvSpPr>
            <p:spPr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42416" name="Group 1189"/>
              <p:cNvGrpSpPr/>
              <p:nvPr/>
            </p:nvGrpSpPr>
            <p:grpSpPr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/>
                <p:cNvSpPr/>
                <p:nvPr/>
              </p:nvSpPr>
              <p:spPr>
                <a:xfrm>
                  <a:off x="2468" y="1332"/>
                  <a:ext cx="310" cy="60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6" y="60"/>
                    </a:cxn>
                    <a:cxn ang="0">
                      <a:pos x="192" y="0"/>
                    </a:cxn>
                    <a:cxn ang="0">
                      <a:pos x="310" y="0"/>
                    </a:cxn>
                  </a:cxnLst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42420" name="Freeform 1191"/>
                <p:cNvSpPr/>
                <p:nvPr/>
              </p:nvSpPr>
              <p:spPr>
                <a:xfrm>
                  <a:off x="2482" y="1332"/>
                  <a:ext cx="282" cy="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60"/>
                    </a:cxn>
                    <a:cxn ang="0">
                      <a:pos x="282" y="60"/>
                    </a:cxn>
                  </a:cxnLst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42417" name="Line 1192"/>
              <p:cNvSpPr/>
              <p:nvPr/>
            </p:nvSpPr>
            <p:spPr>
              <a:xfrm>
                <a:off x="4651" y="1158"/>
                <a:ext cx="0" cy="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418" name="Line 1193"/>
              <p:cNvSpPr/>
              <p:nvPr/>
            </p:nvSpPr>
            <p:spPr>
              <a:xfrm>
                <a:off x="4894" y="1160"/>
                <a:ext cx="0" cy="4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-5400000">
              <a:off x="4046275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</p:grpSp>
      <p:grpSp>
        <p:nvGrpSpPr>
          <p:cNvPr id="142368" name="Group 126"/>
          <p:cNvGrpSpPr/>
          <p:nvPr/>
        </p:nvGrpSpPr>
        <p:grpSpPr>
          <a:xfrm>
            <a:off x="1482725" y="5313363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+mn-cs"/>
              </a:endParaRPr>
            </a:p>
          </p:txBody>
        </p:sp>
        <p:grpSp>
          <p:nvGrpSpPr>
            <p:cNvPr id="142407" name="Group 49"/>
            <p:cNvGrpSpPr/>
            <p:nvPr/>
          </p:nvGrpSpPr>
          <p:grpSpPr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42409" name="Freeform 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42369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2370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0" u="none" kern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寻址:路由到另一个LAN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42372" name="Rectangle 60"/>
          <p:cNvSpPr/>
          <p:nvPr/>
        </p:nvSpPr>
        <p:spPr>
          <a:xfrm>
            <a:off x="706438" y="1084263"/>
            <a:ext cx="7772400" cy="550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转发数据报，以源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，目的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IP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地址为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endParaRPr lang="en-US" altLang="zh-CN" sz="2000" i="0">
              <a:latin typeface="Gill Sans MT" panose="020B0502020104020203" pitchFamily="-84" charset="0"/>
            </a:endParaRPr>
          </a:p>
        </p:txBody>
      </p:sp>
      <p:sp>
        <p:nvSpPr>
          <p:cNvPr id="142373" name="Rectangle 61"/>
          <p:cNvSpPr/>
          <p:nvPr/>
        </p:nvSpPr>
        <p:spPr>
          <a:xfrm>
            <a:off x="719138" y="1441450"/>
            <a:ext cx="7772400" cy="722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-84" charset="0"/>
                <a:sym typeface="+mn-ea"/>
              </a:rPr>
              <a:t>R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创建链路帧，以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MAC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地址作为目的地址，帧包含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A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到</a:t>
            </a:r>
            <a:r>
              <a:rPr lang="en-US" altLang="zh-CN" sz="2000">
                <a:latin typeface="Gill Sans MT" panose="020B0502020104020203" pitchFamily="-84" charset="0"/>
                <a:sym typeface="+mn-ea"/>
              </a:rPr>
              <a:t>B</a:t>
            </a:r>
            <a:r>
              <a:rPr lang="zh-CN" altLang="en-US" sz="2000">
                <a:latin typeface="Gill Sans MT" panose="020B0502020104020203" pitchFamily="-84" charset="0"/>
                <a:sym typeface="+mn-ea"/>
              </a:rPr>
              <a:t>的数据报</a:t>
            </a:r>
            <a:endParaRPr lang="en-US" altLang="zh-CN" sz="2800" i="0">
              <a:latin typeface="Gill Sans MT" panose="020B0502020104020203" pitchFamily="-84" charset="0"/>
            </a:endParaRPr>
          </a:p>
        </p:txBody>
      </p:sp>
      <p:sp>
        <p:nvSpPr>
          <p:cNvPr id="723007" name="AutoShape 63"/>
          <p:cNvSpPr/>
          <p:nvPr/>
        </p:nvSpPr>
        <p:spPr>
          <a:xfrm>
            <a:off x="6719888" y="289718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  <a:tileRect/>
          </a:gra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latin typeface="Comic Sans MS" panose="030F0702030302020204" pitchFamily="66" charset="0"/>
            </a:endParaRPr>
          </a:p>
        </p:txBody>
      </p:sp>
      <p:grpSp>
        <p:nvGrpSpPr>
          <p:cNvPr id="142375" name="Group 64"/>
          <p:cNvGrpSpPr/>
          <p:nvPr/>
        </p:nvGrpSpPr>
        <p:grpSpPr>
          <a:xfrm>
            <a:off x="6226175" y="2454275"/>
            <a:ext cx="2011363" cy="760413"/>
            <a:chOff x="1197" y="1665"/>
            <a:chExt cx="1267" cy="479"/>
          </a:xfrm>
        </p:grpSpPr>
        <p:grpSp>
          <p:nvGrpSpPr>
            <p:cNvPr id="142401" name="Group 65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42403" name="Rectangle 66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2404" name="Line 67"/>
              <p:cNvSpPr/>
              <p:nvPr/>
            </p:nvSpPr>
            <p:spPr>
              <a:xfrm>
                <a:off x="1337" y="1990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405" name="Line 68"/>
              <p:cNvSpPr/>
              <p:nvPr/>
            </p:nvSpPr>
            <p:spPr>
              <a:xfrm>
                <a:off x="1427" y="1992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2402" name="Text Box 69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IP src: 111.111.111.111</a:t>
              </a:r>
              <a:endParaRPr lang="en-US" altLang="zh-CN" sz="1200"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 IP dest: 222.222.222.222</a:t>
              </a:r>
              <a:endParaRPr lang="en-US" altLang="zh-CN" sz="1200">
                <a:latin typeface="Arial" panose="020B0604020202020204" pitchFamily="34" charset="0"/>
              </a:endParaRPr>
            </a:p>
          </p:txBody>
        </p:sp>
      </p:grpSp>
      <p:grpSp>
        <p:nvGrpSpPr>
          <p:cNvPr id="142376" name="Group 70"/>
          <p:cNvGrpSpPr/>
          <p:nvPr/>
        </p:nvGrpSpPr>
        <p:grpSpPr>
          <a:xfrm>
            <a:off x="6350000" y="2705100"/>
            <a:ext cx="146050" cy="385763"/>
            <a:chOff x="1272" y="1762"/>
            <a:chExt cx="92" cy="243"/>
          </a:xfrm>
        </p:grpSpPr>
        <p:sp>
          <p:nvSpPr>
            <p:cNvPr id="142399" name="Line 71"/>
            <p:cNvSpPr/>
            <p:nvPr/>
          </p:nvSpPr>
          <p:spPr>
            <a:xfrm>
              <a:off x="1272" y="1762"/>
              <a:ext cx="0" cy="24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2400" name="Line 72"/>
            <p:cNvSpPr/>
            <p:nvPr/>
          </p:nvSpPr>
          <p:spPr>
            <a:xfrm>
              <a:off x="1364" y="1878"/>
              <a:ext cx="0" cy="1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723017" name="Group 73"/>
          <p:cNvGrpSpPr/>
          <p:nvPr/>
        </p:nvGrpSpPr>
        <p:grpSpPr>
          <a:xfrm>
            <a:off x="5800725" y="2046288"/>
            <a:ext cx="2398713" cy="1519237"/>
            <a:chOff x="931" y="1414"/>
            <a:chExt cx="1511" cy="957"/>
          </a:xfrm>
        </p:grpSpPr>
        <p:sp>
          <p:nvSpPr>
            <p:cNvPr id="142387" name="Text Box 74"/>
            <p:cNvSpPr txBox="1"/>
            <p:nvPr/>
          </p:nvSpPr>
          <p:spPr>
            <a:xfrm>
              <a:off x="931" y="1414"/>
              <a:ext cx="151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rPr>
                <a:t>1A-23-F9-CD-06-9B</a:t>
              </a: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</a:rPr>
                <a:t>49-BD-D2-C7-56-2A</a:t>
              </a: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2388" name="Group 75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42393" name="Rectangle 76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2394" name="Rectangle 77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2395" name="Line 78"/>
              <p:cNvSpPr/>
              <p:nvPr/>
            </p:nvSpPr>
            <p:spPr>
              <a:xfrm>
                <a:off x="3180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6" name="Line 79"/>
              <p:cNvSpPr/>
              <p:nvPr/>
            </p:nvSpPr>
            <p:spPr>
              <a:xfrm>
                <a:off x="3276" y="2063"/>
                <a:ext cx="0" cy="152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7" name="Line 80"/>
              <p:cNvSpPr/>
              <p:nvPr/>
            </p:nvSpPr>
            <p:spPr>
              <a:xfrm>
                <a:off x="2910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2398" name="Line 81"/>
              <p:cNvSpPr/>
              <p:nvPr/>
            </p:nvSpPr>
            <p:spPr>
              <a:xfrm>
                <a:off x="3006" y="2040"/>
                <a:ext cx="0" cy="189"/>
              </a:xfrm>
              <a:prstGeom prst="line">
                <a:avLst/>
              </a:prstGeom>
              <a:ln w="1905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2389" name="Line 82"/>
            <p:cNvSpPr/>
            <p:nvPr/>
          </p:nvSpPr>
          <p:spPr>
            <a:xfrm flipV="1">
              <a:off x="1018" y="1576"/>
              <a:ext cx="2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0" name="Line 83"/>
            <p:cNvSpPr/>
            <p:nvPr/>
          </p:nvSpPr>
          <p:spPr>
            <a:xfrm flipV="1">
              <a:off x="1106" y="1680"/>
              <a:ext cx="0" cy="5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1" name="Line 84"/>
            <p:cNvSpPr/>
            <p:nvPr/>
          </p:nvSpPr>
          <p:spPr>
            <a:xfrm flipH="1" flipV="1">
              <a:off x="1276" y="1812"/>
              <a:ext cx="2" cy="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42392" name="Line 85"/>
            <p:cNvSpPr/>
            <p:nvPr/>
          </p:nvSpPr>
          <p:spPr>
            <a:xfrm>
              <a:off x="1368" y="1924"/>
              <a:ext cx="2" cy="3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42378" name="Group 92"/>
          <p:cNvGrpSpPr/>
          <p:nvPr/>
        </p:nvGrpSpPr>
        <p:grpSpPr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2380" name="Freeform 93"/>
            <p:cNvSpPr/>
            <p:nvPr/>
          </p:nvSpPr>
          <p:spPr>
            <a:xfrm>
              <a:off x="250" y="1414"/>
              <a:ext cx="582" cy="1197"/>
            </a:xfrm>
            <a:custGeom>
              <a:avLst/>
              <a:gdLst/>
              <a:ahLst/>
              <a:cxnLst>
                <a:cxn ang="0">
                  <a:pos x="582" y="781"/>
                </a:cxn>
                <a:cxn ang="0">
                  <a:pos x="0" y="1197"/>
                </a:cxn>
                <a:cxn ang="0">
                  <a:pos x="83" y="0"/>
                </a:cxn>
                <a:cxn ang="0">
                  <a:pos x="582" y="781"/>
                </a:cxn>
              </a:cxnLst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FF0000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2381" name="Rectangle 94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latin typeface="Comic Sans MS" panose="030F0702030302020204" pitchFamily="66" charset="0"/>
              </a:endParaRPr>
            </a:p>
          </p:txBody>
        </p:sp>
        <p:sp>
          <p:nvSpPr>
            <p:cNvPr id="142382" name="Text Box 95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IP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Eth</a:t>
              </a:r>
              <a:endParaRPr lang="en-US" altLang="zh-CN" sz="1600">
                <a:latin typeface="Arial" panose="020B0604020202020204" pitchFamily="3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Phy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142383" name="Line 96"/>
            <p:cNvSpPr/>
            <p:nvPr/>
          </p:nvSpPr>
          <p:spPr>
            <a:xfrm>
              <a:off x="346" y="186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4" name="Line 97"/>
            <p:cNvSpPr/>
            <p:nvPr/>
          </p:nvSpPr>
          <p:spPr>
            <a:xfrm>
              <a:off x="343" y="2027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5" name="Line 98"/>
            <p:cNvSpPr/>
            <p:nvPr/>
          </p:nvSpPr>
          <p:spPr>
            <a:xfrm>
              <a:off x="340" y="2186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386" name="Line 99"/>
            <p:cNvSpPr/>
            <p:nvPr/>
          </p:nvSpPr>
          <p:spPr>
            <a:xfrm>
              <a:off x="330" y="1698"/>
              <a:ext cx="4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2379" name="Picture 15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bldLvl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1186" name="标题 8611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6.5  </a:t>
            </a:r>
            <a:r>
              <a:rPr lang="zh-CN" altLang="en-US" u="none" dirty="0"/>
              <a:t>以太网</a:t>
            </a:r>
            <a:endParaRPr lang="zh-CN" altLang="en-US" u="none" dirty="0"/>
          </a:p>
        </p:txBody>
      </p:sp>
      <p:sp>
        <p:nvSpPr>
          <p:cNvPr id="861187" name="文本占位符 8611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技术：</a:t>
            </a:r>
            <a:r>
              <a:rPr lang="zh-CN" altLang="en-US" sz="2400" b="1" dirty="0">
                <a:ea typeface="华文中宋" panose="02010600040101010101" pitchFamily="2" charset="-122"/>
              </a:rPr>
              <a:t>以太网、令牌环、</a:t>
            </a:r>
            <a:r>
              <a:rPr lang="en-US" altLang="zh-CN" sz="2400" b="1">
                <a:ea typeface="华文中宋" panose="02010600040101010101" pitchFamily="2" charset="-122"/>
              </a:rPr>
              <a:t>FDDI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到目前为止，以太网最流行。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以太网成功的原因：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是第一个广泛使用的高速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简单、便宜；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版本不断更新，数据速率更高、成本更低。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61188" name="椭圆形标注 861187"/>
          <p:cNvSpPr/>
          <p:nvPr/>
        </p:nvSpPr>
        <p:spPr>
          <a:xfrm>
            <a:off x="6086475" y="123825"/>
            <a:ext cx="1736725" cy="647700"/>
          </a:xfrm>
          <a:prstGeom prst="wedgeEllipseCallout">
            <a:avLst>
              <a:gd name="adj1" fmla="val -79685"/>
              <a:gd name="adj2" fmla="val 5441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Ethernet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8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8" name="图片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776605" y="610235"/>
            <a:ext cx="7287895" cy="504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9" name="图片 118"/>
          <p:cNvPicPr/>
          <p:nvPr/>
        </p:nvPicPr>
        <p:blipFill>
          <a:blip r:embed="rId1"/>
          <a:stretch>
            <a:fillRect/>
          </a:stretch>
        </p:blipFill>
        <p:spPr>
          <a:xfrm>
            <a:off x="648970" y="450215"/>
            <a:ext cx="7103745" cy="5244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5282" name="标题 8652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、以太网的帧结构</a:t>
            </a:r>
            <a:endParaRPr lang="zh-CN" altLang="en-US" dirty="0"/>
          </a:p>
        </p:txBody>
      </p:sp>
      <p:sp>
        <p:nvSpPr>
          <p:cNvPr id="865285" name="文本框 865284"/>
          <p:cNvSpPr txBox="1"/>
          <p:nvPr/>
        </p:nvSpPr>
        <p:spPr>
          <a:xfrm>
            <a:off x="3644900" y="3063875"/>
            <a:ext cx="1651000" cy="3651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CRC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检测范围</a:t>
            </a:r>
            <a:endParaRPr lang="zh-CN" altLang="en-US" sz="16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65286" name="文本框 865285"/>
          <p:cNvSpPr txBox="1"/>
          <p:nvPr/>
        </p:nvSpPr>
        <p:spPr>
          <a:xfrm>
            <a:off x="457200" y="1600200"/>
            <a:ext cx="6934200" cy="3778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字节            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8                 6                 6                2               46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1500            4</a:t>
            </a:r>
            <a:endParaRPr lang="en-US" altLang="zh-CN" sz="16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65288" name="左大括号 865287"/>
          <p:cNvSpPr/>
          <p:nvPr/>
        </p:nvSpPr>
        <p:spPr>
          <a:xfrm rot="16200000">
            <a:off x="3932238" y="709613"/>
            <a:ext cx="428625" cy="4203700"/>
          </a:xfrm>
          <a:prstGeom prst="leftBrace">
            <a:avLst>
              <a:gd name="adj1" fmla="val 81728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865326" name="内容占位符 865325"/>
          <p:cNvGraphicFramePr/>
          <p:nvPr>
            <p:ph idx="1"/>
          </p:nvPr>
        </p:nvGraphicFramePr>
        <p:xfrm>
          <a:off x="914400" y="1965325"/>
          <a:ext cx="6477000" cy="579438"/>
        </p:xfrm>
        <a:graphic>
          <a:graphicData uri="http://schemas.openxmlformats.org/drawingml/2006/table">
            <a:tbl>
              <a:tblPr/>
              <a:tblGrid>
                <a:gridCol w="1079500"/>
                <a:gridCol w="1079500"/>
                <a:gridCol w="1079500"/>
                <a:gridCol w="1079500"/>
                <a:gridCol w="1079500"/>
                <a:gridCol w="1079500"/>
              </a:tblGrid>
              <a:tr h="5794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前同步码	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目的地址	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源地址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类型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6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数据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50000"/>
                        </a:spcBef>
                        <a:buNone/>
                      </a:pPr>
                      <a:r>
                        <a:rPr lang="en-US" altLang="zh-CN" sz="1600" b="1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CRC</a:t>
                      </a:r>
                      <a:endParaRPr lang="zh-CN" altLang="en-US" sz="16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865323" name="文本框 865322"/>
          <p:cNvSpPr txBox="1"/>
          <p:nvPr/>
        </p:nvSpPr>
        <p:spPr>
          <a:xfrm>
            <a:off x="1054100" y="3594100"/>
            <a:ext cx="7289800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180975" indent="-180975">
              <a:lnSpc>
                <a:spcPct val="125000"/>
              </a:lnSpc>
              <a:spcBef>
                <a:spcPct val="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发送方：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发送适配器将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数据报封装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成以太网帧，并传递到物理层。</a:t>
            </a:r>
            <a:endParaRPr lang="zh-CN" altLang="en-US" sz="2400" b="1" i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180975" indent="-180975">
              <a:lnSpc>
                <a:spcPct val="125000"/>
              </a:lnSpc>
              <a:spcBef>
                <a:spcPct val="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接收方：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接收适配器从物理层收到该帧，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取出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数据报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，并传递给网络层。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3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9730" name="文本占位符 969729"/>
          <p:cNvSpPr>
            <a:spLocks noGrp="1"/>
          </p:cNvSpPr>
          <p:nvPr>
            <p:ph type="body" idx="1"/>
          </p:nvPr>
        </p:nvSpPr>
        <p:spPr>
          <a:xfrm>
            <a:off x="533400" y="1892300"/>
            <a:ext cx="7772400" cy="35560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流量控制：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防止发送节点的发送速率过高</a:t>
            </a:r>
            <a:r>
              <a:rPr lang="zh-CN" altLang="en-US" sz="2400" b="1" dirty="0">
                <a:ea typeface="华文中宋" panose="02010600040101010101" pitchFamily="2" charset="-122"/>
              </a:rPr>
              <a:t>，避免接收节点来不及处理。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链路节点的帧缓存容量有限。</a:t>
            </a:r>
            <a:endParaRPr lang="zh-CN" altLang="en-US" sz="2400" b="1" u="sng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当帧到达接收节点的速率大于其处理速率，接收方缓冲区产生溢出，帧会丢失。</a:t>
            </a:r>
            <a:endParaRPr lang="zh-CN" altLang="en-US" sz="2400" b="1" dirty="0">
              <a:solidFill>
                <a:schemeClr val="tx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969731" name="标题 969730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73474" name="标题 87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前同步码</a:t>
            </a:r>
            <a:r>
              <a:rPr lang="en-US" altLang="zh-CN"/>
              <a:t>(8 </a:t>
            </a:r>
            <a:r>
              <a:rPr lang="zh-CN" altLang="en-US" dirty="0"/>
              <a:t>字节</a:t>
            </a:r>
            <a:r>
              <a:rPr lang="en-US" altLang="zh-CN"/>
              <a:t>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73475" name="文本占位符 87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前</a:t>
            </a:r>
            <a:r>
              <a:rPr lang="en-US" altLang="zh-CN" sz="2400" b="1">
                <a:ea typeface="华文中宋" panose="02010600040101010101" pitchFamily="2" charset="-122"/>
              </a:rPr>
              <a:t>7</a:t>
            </a:r>
            <a:r>
              <a:rPr lang="zh-CN" altLang="en-US" sz="2400" b="1" dirty="0">
                <a:ea typeface="华文中宋" panose="02010600040101010101" pitchFamily="2" charset="-122"/>
              </a:rPr>
              <a:t>字节是“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10101010</a:t>
            </a:r>
            <a:r>
              <a:rPr lang="en-US" altLang="zh-CN" sz="2400" b="1"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ea typeface="华文中宋" panose="02010600040101010101" pitchFamily="2" charset="-122"/>
              </a:rPr>
              <a:t>，最后一个字节是“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10101011</a:t>
            </a:r>
            <a:r>
              <a:rPr lang="en-US" altLang="zh-CN" sz="2400" b="1"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使接收方和发送方的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时钟同步</a:t>
            </a:r>
            <a:r>
              <a:rPr lang="zh-CN" altLang="en-US" sz="2400" b="1" dirty="0">
                <a:ea typeface="华文中宋" panose="02010600040101010101" pitchFamily="2" charset="-122"/>
              </a:rPr>
              <a:t>，接收方一旦收到连续的</a:t>
            </a:r>
            <a:r>
              <a:rPr lang="en-US" altLang="zh-CN" sz="2400" b="1">
                <a:ea typeface="华文中宋" panose="02010600040101010101" pitchFamily="2" charset="-122"/>
              </a:rPr>
              <a:t>8</a:t>
            </a:r>
            <a:r>
              <a:rPr lang="zh-CN" altLang="en-US" sz="2400" b="1" dirty="0">
                <a:ea typeface="华文中宋" panose="02010600040101010101" pitchFamily="2" charset="-122"/>
              </a:rPr>
              <a:t>字节前同步码，可确定有帧传过来。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前同步码是“无效信号”，接收方收到后删除，不向上层传。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361950" indent="-3619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CRC</a:t>
            </a:r>
            <a:r>
              <a:rPr lang="zh-CN" altLang="en-US" sz="2400" b="1" dirty="0">
                <a:ea typeface="华文中宋" panose="02010600040101010101" pitchFamily="2" charset="-122"/>
              </a:rPr>
              <a:t>的校验范围不包括前同步码。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34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3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3475">
                                            <p:txEl>
                                              <p:charRg st="35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77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3475">
                                            <p:txEl>
                                              <p:charRg st="77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charRg st="105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73475">
                                            <p:txEl>
                                              <p:charRg st="105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1" name="图片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852170" y="668020"/>
            <a:ext cx="7101205" cy="4996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5218" name="标题 9052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5.6  </a:t>
            </a:r>
            <a:r>
              <a:rPr lang="zh-CN" altLang="en-US" u="none" dirty="0"/>
              <a:t>互联：集线器和交换机</a:t>
            </a:r>
            <a:endParaRPr lang="zh-CN" altLang="en-US" u="none" dirty="0"/>
          </a:p>
        </p:txBody>
      </p:sp>
      <p:sp>
        <p:nvSpPr>
          <p:cNvPr id="905219" name="文本占位符 90521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互连局域网网段的网络设备。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中继器（物理层）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多端口网桥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（链路层）</a:t>
            </a:r>
            <a:endParaRPr lang="en-US" altLang="zh-CN" sz="2400" b="1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None/>
            </a:pPr>
            <a:endParaRPr lang="en-US" altLang="zh-CN" sz="2400" b="1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4&amp;return=true"/>
              </a:rPr>
              <a:t>5.6.1 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4&amp;return=true"/>
              </a:rPr>
              <a:t>集线器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5&amp;return=true"/>
              </a:rPr>
              <a:t>5.6.2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5&amp;return=true"/>
              </a:rPr>
              <a:t>交换机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25000"/>
              </a:lnSpc>
              <a:spcBef>
                <a:spcPct val="25000"/>
              </a:spcBef>
              <a:buNone/>
            </a:pPr>
            <a:endParaRPr lang="zh-CN" altLang="en-US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endParaRPr lang="zh-CN" altLang="en-US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5219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charRg st="56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5219">
                                            <p:txEl>
                                              <p:charRg st="56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7266" name="标题 907265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en-US" altLang="zh-CN"/>
              <a:t>5.6.1   </a:t>
            </a:r>
            <a:r>
              <a:rPr lang="zh-CN" altLang="en-US" dirty="0"/>
              <a:t>集线器</a:t>
            </a:r>
            <a:endParaRPr lang="zh-CN" altLang="en-US" dirty="0"/>
          </a:p>
        </p:txBody>
      </p:sp>
      <p:sp>
        <p:nvSpPr>
          <p:cNvPr id="907267" name="文本占位符 907266"/>
          <p:cNvSpPr>
            <a:spLocks noGrp="1"/>
          </p:cNvSpPr>
          <p:nvPr>
            <p:ph type="body" idx="1"/>
          </p:nvPr>
        </p:nvSpPr>
        <p:spPr>
          <a:xfrm>
            <a:off x="328613" y="1460500"/>
            <a:ext cx="8383587" cy="1828800"/>
          </a:xfrm>
        </p:spPr>
        <p:txBody>
          <a:bodyPr/>
          <a:p>
            <a:pPr>
              <a:lnSpc>
                <a:spcPct val="105000"/>
              </a:lnSpc>
            </a:pPr>
            <a:r>
              <a:rPr lang="zh-CN" altLang="en-US" sz="2400" b="1" i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多级集线器设计 ：</a:t>
            </a:r>
            <a:endParaRPr lang="en-US" altLang="zh-CN" sz="2400" b="1" u="sng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集线器以层次方式排列，连成多级星型结构。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主干集线器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与下层集线器点对点连接，使不同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互联。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07268" name="矩形 907267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7269" name="对象 907268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0" name="对象 907269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1" name="对象 907270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2" name="对象 907271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73" name="矩形 907272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07274" name="矩形 907273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7275" name="对象 907274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6" name="对象 907275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7" name="对象 907276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8" name="对象 907277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9" name="对象 907278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80" name="直接连接符 907279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1" name="直接连接符 907280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2" name="直接连接符 907281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3" name="直接连接符 907282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4" name="直接连接符 907283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5" name="直接连接符 907284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6" name="直接连接符 907285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7" name="直接连接符 907286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8" name="直接连接符 907287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89" name="直接连接符 907288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0" name="直接连接符 907289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1" name="直接连接符 907290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7292" name="文本框 907291"/>
          <p:cNvSpPr txBox="1"/>
          <p:nvPr/>
        </p:nvSpPr>
        <p:spPr>
          <a:xfrm>
            <a:off x="2120900" y="5113338"/>
            <a:ext cx="8969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7293" name="文本框 907292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7294" name="文本框 907293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7295" name="文本框 907294"/>
          <p:cNvSpPr txBox="1"/>
          <p:nvPr/>
        </p:nvSpPr>
        <p:spPr>
          <a:xfrm>
            <a:off x="4330700" y="3632200"/>
            <a:ext cx="16827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主干集线器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7296" name="矩形 907295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73442" name="标题 57344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573443" name="文本占位符 573442"/>
          <p:cNvSpPr>
            <a:spLocks noGrp="1"/>
          </p:cNvSpPr>
          <p:nvPr>
            <p:ph type="body" idx="1"/>
          </p:nvPr>
        </p:nvSpPr>
        <p:spPr>
          <a:xfrm>
            <a:off x="201613" y="965200"/>
            <a:ext cx="8383587" cy="2540000"/>
          </a:xfrm>
        </p:spPr>
        <p:txBody>
          <a:bodyPr/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多级设计互联的网络仍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为一个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，其中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每个集线器和连接的主机为一个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网段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互联网络中所有的网段属于同一个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冲突域</a:t>
            </a:r>
            <a:r>
              <a:rPr lang="zh-CN" altLang="en-US" sz="2400" b="1" i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如果两个或多个节点同时传输，会冲突，并进入指数后退状态。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573444" name="矩形 573443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573445" name="对象 573444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6" name="对象 573445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7" name="对象 573446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8" name="对象 573447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49" name="矩形 573448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573450" name="矩形 573449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573451" name="对象 573450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2" name="对象 573451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3" name="对象 573452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4" name="对象 573453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5" name="对象 573454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6" name="直接连接符 573455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7" name="直接连接符 573456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8" name="直接连接符 573457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59" name="直接连接符 573458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0" name="直接连接符 573459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1" name="直接连接符 573460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2" name="直接连接符 573461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3" name="直接连接符 573462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4" name="直接连接符 573463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5" name="直接连接符 573464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6" name="直接连接符 573465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7" name="直接连接符 573466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3468" name="文本框 573467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73469" name="文本框 573468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73470" name="文本框 573469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73471" name="文本框 573470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主干集线器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73472" name="矩形 573471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573473" name="任意多边形 573472"/>
          <p:cNvSpPr/>
          <p:nvPr/>
        </p:nvSpPr>
        <p:spPr>
          <a:xfrm>
            <a:off x="419100" y="4408488"/>
            <a:ext cx="2339975" cy="1925637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4" name="任意多边形 573473"/>
          <p:cNvSpPr/>
          <p:nvPr/>
        </p:nvSpPr>
        <p:spPr>
          <a:xfrm>
            <a:off x="5000625" y="4484688"/>
            <a:ext cx="2416175" cy="2011362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5" name="任意多边形 573474"/>
          <p:cNvSpPr/>
          <p:nvPr/>
        </p:nvSpPr>
        <p:spPr>
          <a:xfrm>
            <a:off x="2762250" y="4665663"/>
            <a:ext cx="2235200" cy="1925637"/>
          </a:xfrm>
          <a:custGeom>
            <a:avLst/>
            <a:gdLst/>
            <a:ahLst/>
            <a:cxnLst/>
            <a:pathLst>
              <a:path w="1276" h="781">
                <a:moveTo>
                  <a:pt x="30" y="361"/>
                </a:moveTo>
                <a:cubicBezTo>
                  <a:pt x="125" y="266"/>
                  <a:pt x="202" y="195"/>
                  <a:pt x="324" y="139"/>
                </a:cubicBezTo>
                <a:cubicBezTo>
                  <a:pt x="349" y="128"/>
                  <a:pt x="378" y="133"/>
                  <a:pt x="402" y="121"/>
                </a:cubicBezTo>
                <a:cubicBezTo>
                  <a:pt x="453" y="95"/>
                  <a:pt x="507" y="75"/>
                  <a:pt x="558" y="49"/>
                </a:cubicBezTo>
                <a:cubicBezTo>
                  <a:pt x="607" y="25"/>
                  <a:pt x="672" y="22"/>
                  <a:pt x="726" y="13"/>
                </a:cubicBezTo>
                <a:cubicBezTo>
                  <a:pt x="978" y="18"/>
                  <a:pt x="926" y="0"/>
                  <a:pt x="1050" y="31"/>
                </a:cubicBezTo>
                <a:cubicBezTo>
                  <a:pt x="1078" y="49"/>
                  <a:pt x="1101" y="50"/>
                  <a:pt x="1134" y="55"/>
                </a:cubicBezTo>
                <a:cubicBezTo>
                  <a:pt x="1146" y="63"/>
                  <a:pt x="1158" y="71"/>
                  <a:pt x="1170" y="79"/>
                </a:cubicBezTo>
                <a:cubicBezTo>
                  <a:pt x="1176" y="83"/>
                  <a:pt x="1188" y="91"/>
                  <a:pt x="1188" y="91"/>
                </a:cubicBezTo>
                <a:cubicBezTo>
                  <a:pt x="1197" y="118"/>
                  <a:pt x="1220" y="139"/>
                  <a:pt x="1236" y="163"/>
                </a:cubicBezTo>
                <a:cubicBezTo>
                  <a:pt x="1256" y="192"/>
                  <a:pt x="1263" y="231"/>
                  <a:pt x="1272" y="265"/>
                </a:cubicBezTo>
                <a:cubicBezTo>
                  <a:pt x="1269" y="320"/>
                  <a:pt x="1276" y="410"/>
                  <a:pt x="1254" y="463"/>
                </a:cubicBezTo>
                <a:cubicBezTo>
                  <a:pt x="1180" y="641"/>
                  <a:pt x="1026" y="736"/>
                  <a:pt x="846" y="781"/>
                </a:cubicBezTo>
                <a:cubicBezTo>
                  <a:pt x="704" y="779"/>
                  <a:pt x="562" y="779"/>
                  <a:pt x="420" y="775"/>
                </a:cubicBezTo>
                <a:cubicBezTo>
                  <a:pt x="383" y="774"/>
                  <a:pt x="314" y="755"/>
                  <a:pt x="282" y="739"/>
                </a:cubicBezTo>
                <a:cubicBezTo>
                  <a:pt x="257" y="726"/>
                  <a:pt x="251" y="710"/>
                  <a:pt x="222" y="703"/>
                </a:cubicBezTo>
                <a:cubicBezTo>
                  <a:pt x="179" y="674"/>
                  <a:pt x="199" y="685"/>
                  <a:pt x="162" y="667"/>
                </a:cubicBezTo>
                <a:cubicBezTo>
                  <a:pt x="158" y="661"/>
                  <a:pt x="155" y="654"/>
                  <a:pt x="150" y="649"/>
                </a:cubicBezTo>
                <a:cubicBezTo>
                  <a:pt x="145" y="644"/>
                  <a:pt x="137" y="642"/>
                  <a:pt x="132" y="637"/>
                </a:cubicBezTo>
                <a:cubicBezTo>
                  <a:pt x="107" y="609"/>
                  <a:pt x="104" y="592"/>
                  <a:pt x="72" y="571"/>
                </a:cubicBezTo>
                <a:cubicBezTo>
                  <a:pt x="56" y="547"/>
                  <a:pt x="33" y="526"/>
                  <a:pt x="12" y="505"/>
                </a:cubicBezTo>
                <a:cubicBezTo>
                  <a:pt x="0" y="468"/>
                  <a:pt x="12" y="397"/>
                  <a:pt x="30" y="361"/>
                </a:cubicBez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7" name="任意多边形 573476"/>
          <p:cNvSpPr/>
          <p:nvPr/>
        </p:nvSpPr>
        <p:spPr>
          <a:xfrm>
            <a:off x="263525" y="3494088"/>
            <a:ext cx="7361238" cy="3205162"/>
          </a:xfrm>
          <a:custGeom>
            <a:avLst/>
            <a:gdLst/>
            <a:ahLst/>
            <a:cxnLst/>
            <a:pathLst>
              <a:path w="4637" h="2019">
                <a:moveTo>
                  <a:pt x="2" y="1327"/>
                </a:moveTo>
                <a:cubicBezTo>
                  <a:pt x="4" y="1111"/>
                  <a:pt x="63" y="794"/>
                  <a:pt x="326" y="589"/>
                </a:cubicBezTo>
                <a:cubicBezTo>
                  <a:pt x="589" y="384"/>
                  <a:pt x="1264" y="186"/>
                  <a:pt x="1580" y="97"/>
                </a:cubicBezTo>
                <a:cubicBezTo>
                  <a:pt x="1896" y="8"/>
                  <a:pt x="1809" y="0"/>
                  <a:pt x="2222" y="55"/>
                </a:cubicBezTo>
                <a:cubicBezTo>
                  <a:pt x="2635" y="110"/>
                  <a:pt x="3662" y="219"/>
                  <a:pt x="4058" y="427"/>
                </a:cubicBezTo>
                <a:cubicBezTo>
                  <a:pt x="4454" y="635"/>
                  <a:pt x="4559" y="1060"/>
                  <a:pt x="4598" y="1303"/>
                </a:cubicBezTo>
                <a:cubicBezTo>
                  <a:pt x="4637" y="1546"/>
                  <a:pt x="4392" y="1778"/>
                  <a:pt x="4292" y="1885"/>
                </a:cubicBezTo>
                <a:cubicBezTo>
                  <a:pt x="4192" y="1992"/>
                  <a:pt x="4120" y="1933"/>
                  <a:pt x="3998" y="1945"/>
                </a:cubicBezTo>
                <a:cubicBezTo>
                  <a:pt x="3876" y="1957"/>
                  <a:pt x="3722" y="1953"/>
                  <a:pt x="3560" y="1957"/>
                </a:cubicBezTo>
                <a:cubicBezTo>
                  <a:pt x="3398" y="1961"/>
                  <a:pt x="3389" y="1961"/>
                  <a:pt x="3026" y="1969"/>
                </a:cubicBezTo>
                <a:cubicBezTo>
                  <a:pt x="2663" y="1977"/>
                  <a:pt x="1834" y="2019"/>
                  <a:pt x="1382" y="2005"/>
                </a:cubicBezTo>
                <a:cubicBezTo>
                  <a:pt x="930" y="1991"/>
                  <a:pt x="546" y="1996"/>
                  <a:pt x="314" y="1885"/>
                </a:cubicBezTo>
                <a:cubicBezTo>
                  <a:pt x="82" y="1774"/>
                  <a:pt x="0" y="1543"/>
                  <a:pt x="2" y="1327"/>
                </a:cubicBezTo>
                <a:close/>
              </a:path>
            </a:pathLst>
          </a:custGeom>
          <a:noFill/>
          <a:ln w="38100" cap="flat" cmpd="sng">
            <a:solidFill>
              <a:schemeClr val="accent2">
                <a:alpha val="100000"/>
              </a:schemeClr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charRg st="4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3443">
                                            <p:txEl>
                                              <p:charRg st="40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charRg st="6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3443">
                                            <p:txEl>
                                              <p:charRg st="60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09314" name="标题 909313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优点：</a:t>
            </a:r>
            <a:endParaRPr lang="zh-CN" altLang="en-US" dirty="0"/>
          </a:p>
        </p:txBody>
      </p:sp>
      <p:sp>
        <p:nvSpPr>
          <p:cNvPr id="909315" name="文本占位符 909314"/>
          <p:cNvSpPr>
            <a:spLocks noGrp="1"/>
          </p:cNvSpPr>
          <p:nvPr>
            <p:ph type="body" idx="1"/>
          </p:nvPr>
        </p:nvSpPr>
        <p:spPr>
          <a:xfrm>
            <a:off x="201613" y="1104900"/>
            <a:ext cx="8383587" cy="24003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网段的主机可以互相通信；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扩展了节点之间的最大距离；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主干集线器可以检测故障集线器，并断开。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09316" name="矩形 909315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9317" name="对象 909316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18" name="对象 909317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19" name="对象 909318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0" name="对象 909319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21" name="矩形 909320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09322" name="矩形 909321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09323" name="对象 909322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4" name="对象 909323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5" name="对象 909324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6" name="对象 909325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7" name="对象 909326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28" name="直接连接符 909327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29" name="直接连接符 909328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0" name="直接连接符 909329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1" name="直接连接符 909330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2" name="直接连接符 909331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3" name="直接连接符 909332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4" name="直接连接符 909333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5" name="直接连接符 909334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6" name="直接连接符 909335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7" name="直接连接符 909336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8" name="直接连接符 909337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39" name="直接连接符 909338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09340" name="文本框 909339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9341" name="文本框 909340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9342" name="文本框 909341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9343" name="文本框 909342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主干集线器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09344" name="矩形 909343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1362" name="标题 91136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 anchor="ctr" anchorCtr="0"/>
          <a:p>
            <a:r>
              <a:rPr lang="zh-CN" altLang="en-US" dirty="0"/>
              <a:t>缺陷：</a:t>
            </a:r>
            <a:endParaRPr lang="zh-CN" altLang="en-US" dirty="0"/>
          </a:p>
        </p:txBody>
      </p:sp>
      <p:sp>
        <p:nvSpPr>
          <p:cNvPr id="911363" name="文本占位符 911362"/>
          <p:cNvSpPr>
            <a:spLocks noGrp="1"/>
          </p:cNvSpPr>
          <p:nvPr>
            <p:ph type="body" idx="1"/>
          </p:nvPr>
        </p:nvSpPr>
        <p:spPr>
          <a:xfrm>
            <a:off x="201613" y="901700"/>
            <a:ext cx="8383587" cy="26035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冲突域加大：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由原有的各自独立的冲突域变成一个大的、公共的</a:t>
            </a:r>
            <a:r>
              <a:rPr lang="zh-CN" altLang="en-US" sz="2400" b="1" dirty="0">
                <a:ea typeface="华文中宋" panose="02010600040101010101" pitchFamily="2" charset="-122"/>
              </a:rPr>
              <a:t>冲突域。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每一个网段使用的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以太网技术不同，不能用集线器互连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如不同速率的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不能互联。集线器本质上是转发器，并不缓冲帧。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主机总数和地理范围有限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。受以太网技术约束。 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11364" name="矩形 911363"/>
          <p:cNvSpPr/>
          <p:nvPr/>
        </p:nvSpPr>
        <p:spPr>
          <a:xfrm>
            <a:off x="3692525" y="5334000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11365" name="对象 911364"/>
          <p:cNvGraphicFramePr/>
          <p:nvPr/>
        </p:nvGraphicFramePr>
        <p:xfrm>
          <a:off x="1082675" y="5684838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675" y="5684838"/>
                        <a:ext cx="520700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6" name="对象 911365"/>
          <p:cNvGraphicFramePr/>
          <p:nvPr/>
        </p:nvGraphicFramePr>
        <p:xfrm>
          <a:off x="4168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8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7" name="对象 911366"/>
          <p:cNvGraphicFramePr/>
          <p:nvPr/>
        </p:nvGraphicFramePr>
        <p:xfrm>
          <a:off x="5097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7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68" name="对象 911367"/>
          <p:cNvGraphicFramePr/>
          <p:nvPr/>
        </p:nvGraphicFramePr>
        <p:xfrm>
          <a:off x="1835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69" name="矩形 911368"/>
          <p:cNvSpPr/>
          <p:nvPr/>
        </p:nvSpPr>
        <p:spPr>
          <a:xfrm>
            <a:off x="5794375" y="5343525"/>
            <a:ext cx="360363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11370" name="矩形 911369"/>
          <p:cNvSpPr/>
          <p:nvPr/>
        </p:nvSpPr>
        <p:spPr>
          <a:xfrm>
            <a:off x="1646238" y="5330825"/>
            <a:ext cx="361950" cy="746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11371" name="对象 911370"/>
          <p:cNvGraphicFramePr/>
          <p:nvPr/>
        </p:nvGraphicFramePr>
        <p:xfrm>
          <a:off x="2908300" y="5529263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529263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2" name="对象 911371"/>
          <p:cNvGraphicFramePr/>
          <p:nvPr/>
        </p:nvGraphicFramePr>
        <p:xfrm>
          <a:off x="3408363" y="6059488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363" y="6059488"/>
                        <a:ext cx="522287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3" name="对象 911372"/>
          <p:cNvGraphicFramePr/>
          <p:nvPr/>
        </p:nvGraphicFramePr>
        <p:xfrm>
          <a:off x="6762750" y="5494338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2750" y="5494338"/>
                        <a:ext cx="522288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4" name="对象 911373"/>
          <p:cNvGraphicFramePr/>
          <p:nvPr/>
        </p:nvGraphicFramePr>
        <p:xfrm>
          <a:off x="5902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2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5" name="对象 911374"/>
          <p:cNvGraphicFramePr/>
          <p:nvPr/>
        </p:nvGraphicFramePr>
        <p:xfrm>
          <a:off x="581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76" name="直接连接符 911375"/>
          <p:cNvSpPr/>
          <p:nvPr/>
        </p:nvSpPr>
        <p:spPr>
          <a:xfrm flipH="1">
            <a:off x="1009650" y="5335588"/>
            <a:ext cx="69373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7" name="直接连接符 911376"/>
          <p:cNvSpPr/>
          <p:nvPr/>
        </p:nvSpPr>
        <p:spPr>
          <a:xfrm flipH="1">
            <a:off x="1450975" y="5387975"/>
            <a:ext cx="341313" cy="347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8" name="直接连接符 911377"/>
          <p:cNvSpPr/>
          <p:nvPr/>
        </p:nvSpPr>
        <p:spPr>
          <a:xfrm>
            <a:off x="1930400" y="5419725"/>
            <a:ext cx="90488" cy="325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79" name="直接连接符 911378"/>
          <p:cNvSpPr/>
          <p:nvPr/>
        </p:nvSpPr>
        <p:spPr>
          <a:xfrm flipH="1">
            <a:off x="3352800" y="5378450"/>
            <a:ext cx="431800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0" name="直接连接符 911379"/>
          <p:cNvSpPr/>
          <p:nvPr/>
        </p:nvSpPr>
        <p:spPr>
          <a:xfrm flipH="1">
            <a:off x="3709988" y="5399088"/>
            <a:ext cx="158750" cy="6492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1" name="直接连接符 911380"/>
          <p:cNvSpPr/>
          <p:nvPr/>
        </p:nvSpPr>
        <p:spPr>
          <a:xfrm>
            <a:off x="4057650" y="5335588"/>
            <a:ext cx="287338" cy="400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2" name="直接连接符 911381"/>
          <p:cNvSpPr/>
          <p:nvPr/>
        </p:nvSpPr>
        <p:spPr>
          <a:xfrm flipH="1">
            <a:off x="5516563" y="5419725"/>
            <a:ext cx="536575" cy="271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3" name="直接连接符 911382"/>
          <p:cNvSpPr/>
          <p:nvPr/>
        </p:nvSpPr>
        <p:spPr>
          <a:xfrm flipH="1">
            <a:off x="6089650" y="5387975"/>
            <a:ext cx="14288" cy="52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4" name="直接连接符 911383"/>
          <p:cNvSpPr/>
          <p:nvPr/>
        </p:nvSpPr>
        <p:spPr>
          <a:xfrm>
            <a:off x="6232525" y="5302250"/>
            <a:ext cx="641350" cy="269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5" name="直接连接符 911384"/>
          <p:cNvSpPr/>
          <p:nvPr/>
        </p:nvSpPr>
        <p:spPr>
          <a:xfrm flipH="1">
            <a:off x="1919288" y="3992563"/>
            <a:ext cx="2082800" cy="1190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6" name="直接连接符 911385"/>
          <p:cNvSpPr/>
          <p:nvPr/>
        </p:nvSpPr>
        <p:spPr>
          <a:xfrm>
            <a:off x="3997325" y="3981450"/>
            <a:ext cx="0" cy="1233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7" name="直接连接符 911386"/>
          <p:cNvSpPr/>
          <p:nvPr/>
        </p:nvSpPr>
        <p:spPr>
          <a:xfrm flipH="1" flipV="1">
            <a:off x="4176713" y="3927475"/>
            <a:ext cx="1873250" cy="1363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388" name="文本框 911387"/>
          <p:cNvSpPr txBox="1"/>
          <p:nvPr/>
        </p:nvSpPr>
        <p:spPr>
          <a:xfrm>
            <a:off x="2120900" y="5113338"/>
            <a:ext cx="9731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1389" name="文本框 911388"/>
          <p:cNvSpPr txBox="1"/>
          <p:nvPr/>
        </p:nvSpPr>
        <p:spPr>
          <a:xfrm>
            <a:off x="4176713" y="51038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1390" name="文本框 911389"/>
          <p:cNvSpPr txBox="1"/>
          <p:nvPr/>
        </p:nvSpPr>
        <p:spPr>
          <a:xfrm>
            <a:off x="6265863" y="4964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1391" name="文本框 911390"/>
          <p:cNvSpPr txBox="1"/>
          <p:nvPr/>
        </p:nvSpPr>
        <p:spPr>
          <a:xfrm>
            <a:off x="4330700" y="3632200"/>
            <a:ext cx="14922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主干集线器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1392" name="矩形 911391"/>
          <p:cNvSpPr/>
          <p:nvPr/>
        </p:nvSpPr>
        <p:spPr>
          <a:xfrm>
            <a:off x="3795713" y="3944938"/>
            <a:ext cx="361950" cy="746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3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63">
                                            <p:txEl>
                                              <p:charRg st="33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1363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charRg st="103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11363">
                                            <p:txEl>
                                              <p:charRg st="103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4434" name="标题 914433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 anchor="ctr" anchorCtr="0"/>
          <a:p>
            <a:r>
              <a:rPr lang="zh-CN" altLang="zh-CN" dirty="0"/>
              <a:t>交换机互联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914435" name="文本框 914434"/>
          <p:cNvSpPr txBox="1"/>
          <p:nvPr/>
        </p:nvSpPr>
        <p:spPr>
          <a:xfrm>
            <a:off x="619125" y="1165225"/>
            <a:ext cx="7712075" cy="933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 整个互联的网络为一个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，其中各个被连接的部分为一个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网段。</a:t>
            </a:r>
            <a:endParaRPr lang="en-US" altLang="zh-CN" sz="2400" b="1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914436" name="组合 914435"/>
          <p:cNvGrpSpPr/>
          <p:nvPr/>
        </p:nvGrpSpPr>
        <p:grpSpPr>
          <a:xfrm>
            <a:off x="945198" y="2120583"/>
            <a:ext cx="7173912" cy="3332162"/>
            <a:chOff x="431" y="641"/>
            <a:chExt cx="4519" cy="2099"/>
          </a:xfrm>
        </p:grpSpPr>
        <p:sp>
          <p:nvSpPr>
            <p:cNvPr id="914437" name="矩形 914436"/>
            <p:cNvSpPr/>
            <p:nvPr/>
          </p:nvSpPr>
          <p:spPr>
            <a:xfrm>
              <a:off x="2543" y="1914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4438" name="对象 914437"/>
            <p:cNvGraphicFramePr/>
            <p:nvPr/>
          </p:nvGraphicFramePr>
          <p:xfrm>
            <a:off x="771" y="2177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1" y="2177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39" name="对象 914438"/>
            <p:cNvGraphicFramePr/>
            <p:nvPr/>
          </p:nvGraphicFramePr>
          <p:xfrm>
            <a:off x="2866" y="218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66" y="218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0" name="对象 914439"/>
            <p:cNvGraphicFramePr/>
            <p:nvPr/>
          </p:nvGraphicFramePr>
          <p:xfrm>
            <a:off x="3496" y="2150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96" y="2150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1" name="对象 914440"/>
            <p:cNvGraphicFramePr/>
            <p:nvPr/>
          </p:nvGraphicFramePr>
          <p:xfrm>
            <a:off x="1282" y="219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82" y="219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4442" name="矩形 914441"/>
            <p:cNvSpPr/>
            <p:nvPr/>
          </p:nvSpPr>
          <p:spPr>
            <a:xfrm>
              <a:off x="3969" y="1921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14443" name="矩形 914442"/>
            <p:cNvSpPr/>
            <p:nvPr/>
          </p:nvSpPr>
          <p:spPr>
            <a:xfrm>
              <a:off x="1154" y="1912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4444" name="对象 914443"/>
            <p:cNvGraphicFramePr/>
            <p:nvPr/>
          </p:nvGraphicFramePr>
          <p:xfrm>
            <a:off x="2011" y="2061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11" y="2061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5" name="对象 914444"/>
            <p:cNvGraphicFramePr/>
            <p:nvPr/>
          </p:nvGraphicFramePr>
          <p:xfrm>
            <a:off x="2350" y="245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50" y="245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6" name="对象 914445"/>
            <p:cNvGraphicFramePr/>
            <p:nvPr/>
          </p:nvGraphicFramePr>
          <p:xfrm>
            <a:off x="4627" y="2035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27" y="2035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7" name="对象 914446"/>
            <p:cNvGraphicFramePr/>
            <p:nvPr/>
          </p:nvGraphicFramePr>
          <p:xfrm>
            <a:off x="4043" y="2342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43" y="2342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4448" name="对象 914447"/>
            <p:cNvGraphicFramePr/>
            <p:nvPr/>
          </p:nvGraphicFramePr>
          <p:xfrm>
            <a:off x="431" y="1779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1" y="1779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4449" name="直接连接符 914448"/>
            <p:cNvSpPr/>
            <p:nvPr/>
          </p:nvSpPr>
          <p:spPr>
            <a:xfrm flipH="1">
              <a:off x="722" y="1915"/>
              <a:ext cx="4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0" name="直接连接符 914449"/>
            <p:cNvSpPr/>
            <p:nvPr/>
          </p:nvSpPr>
          <p:spPr>
            <a:xfrm flipH="1">
              <a:off x="1022" y="1955"/>
              <a:ext cx="211" cy="2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1" name="直接连接符 914450"/>
            <p:cNvSpPr/>
            <p:nvPr/>
          </p:nvSpPr>
          <p:spPr>
            <a:xfrm>
              <a:off x="1347" y="1979"/>
              <a:ext cx="56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2" name="直接连接符 914451"/>
            <p:cNvSpPr/>
            <p:nvPr/>
          </p:nvSpPr>
          <p:spPr>
            <a:xfrm flipH="1">
              <a:off x="2312" y="1947"/>
              <a:ext cx="268" cy="1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3" name="直接连接符 914452"/>
            <p:cNvSpPr/>
            <p:nvPr/>
          </p:nvSpPr>
          <p:spPr>
            <a:xfrm flipH="1">
              <a:off x="2555" y="1963"/>
              <a:ext cx="98" cy="4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4" name="直接连接符 914453"/>
            <p:cNvSpPr/>
            <p:nvPr/>
          </p:nvSpPr>
          <p:spPr>
            <a:xfrm>
              <a:off x="2791" y="1915"/>
              <a:ext cx="178" cy="3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5" name="直接连接符 914454"/>
            <p:cNvSpPr/>
            <p:nvPr/>
          </p:nvSpPr>
          <p:spPr>
            <a:xfrm flipH="1">
              <a:off x="3781" y="1979"/>
              <a:ext cx="332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6" name="直接连接符 914455"/>
            <p:cNvSpPr/>
            <p:nvPr/>
          </p:nvSpPr>
          <p:spPr>
            <a:xfrm flipH="1">
              <a:off x="4170" y="1955"/>
              <a:ext cx="8" cy="3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57" name="直接连接符 914456"/>
            <p:cNvSpPr/>
            <p:nvPr/>
          </p:nvSpPr>
          <p:spPr>
            <a:xfrm>
              <a:off x="4267" y="1890"/>
              <a:ext cx="398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14458" name="组合 914457"/>
            <p:cNvGrpSpPr/>
            <p:nvPr/>
          </p:nvGrpSpPr>
          <p:grpSpPr>
            <a:xfrm>
              <a:off x="2583" y="698"/>
              <a:ext cx="288" cy="209"/>
              <a:chOff x="620" y="1640"/>
              <a:chExt cx="288" cy="209"/>
            </a:xfrm>
          </p:grpSpPr>
          <p:sp>
            <p:nvSpPr>
              <p:cNvPr id="914459" name="直接连接符 914458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4460" name="矩形 914459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14461" name="组合 914460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14462" name="直接连接符 914461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14463" name="直接连接符 914462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14464" name="直接连接符 914463"/>
            <p:cNvSpPr/>
            <p:nvPr/>
          </p:nvSpPr>
          <p:spPr>
            <a:xfrm flipH="1">
              <a:off x="1339" y="909"/>
              <a:ext cx="1290" cy="8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5" name="直接连接符 914464"/>
            <p:cNvSpPr/>
            <p:nvPr/>
          </p:nvSpPr>
          <p:spPr>
            <a:xfrm>
              <a:off x="2750" y="901"/>
              <a:ext cx="0" cy="9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6" name="直接连接符 914465"/>
            <p:cNvSpPr/>
            <p:nvPr/>
          </p:nvSpPr>
          <p:spPr>
            <a:xfrm flipH="1" flipV="1">
              <a:off x="2872" y="860"/>
              <a:ext cx="1160" cy="102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4467" name="文本框 914466"/>
            <p:cNvSpPr txBox="1"/>
            <p:nvPr/>
          </p:nvSpPr>
          <p:spPr>
            <a:xfrm>
              <a:off x="1476" y="1749"/>
              <a:ext cx="35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4468" name="文本框 914467"/>
            <p:cNvSpPr txBox="1"/>
            <p:nvPr/>
          </p:nvSpPr>
          <p:spPr>
            <a:xfrm>
              <a:off x="2871" y="1744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4469" name="文本框 914468"/>
            <p:cNvSpPr txBox="1"/>
            <p:nvPr/>
          </p:nvSpPr>
          <p:spPr>
            <a:xfrm>
              <a:off x="4290" y="1639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4470" name="文本框 914469"/>
            <p:cNvSpPr txBox="1"/>
            <p:nvPr/>
          </p:nvSpPr>
          <p:spPr>
            <a:xfrm>
              <a:off x="2976" y="64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交换机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914471" name="文本框 914470"/>
          <p:cNvSpPr txBox="1"/>
          <p:nvPr/>
        </p:nvSpPr>
        <p:spPr>
          <a:xfrm>
            <a:off x="3994785" y="2347595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4472" name="文本框 914471"/>
          <p:cNvSpPr txBox="1"/>
          <p:nvPr/>
        </p:nvSpPr>
        <p:spPr>
          <a:xfrm>
            <a:off x="4620260" y="2580958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4473" name="文本框 914472"/>
          <p:cNvSpPr txBox="1"/>
          <p:nvPr/>
        </p:nvSpPr>
        <p:spPr>
          <a:xfrm>
            <a:off x="5021898" y="2441258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18530" name="标题 918529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 anchor="ctr" anchorCtr="0"/>
          <a:p>
            <a:r>
              <a:rPr lang="zh-CN" altLang="zh-CN" dirty="0"/>
              <a:t>特点：</a:t>
            </a:r>
            <a:endParaRPr lang="zh-CN" altLang="en-US" dirty="0"/>
          </a:p>
        </p:txBody>
      </p:sp>
      <p:sp>
        <p:nvSpPr>
          <p:cNvPr id="918531" name="文本框 918530"/>
          <p:cNvSpPr txBox="1"/>
          <p:nvPr/>
        </p:nvSpPr>
        <p:spPr>
          <a:xfrm>
            <a:off x="606425" y="1012825"/>
            <a:ext cx="7712075" cy="210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网段的主机可以互相通信，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每个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网段是一个独立的冲突域。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可以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互联不同的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技术。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对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大小没有限制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，理论上，可扩展到全球。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266700" indent="-266700">
              <a:lnSpc>
                <a:spcPct val="11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交换机以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全双工方式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工作。</a:t>
            </a:r>
            <a:endParaRPr lang="en-US" altLang="zh-CN" sz="2400" b="1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918532" name="组合 918531"/>
          <p:cNvGrpSpPr/>
          <p:nvPr/>
        </p:nvGrpSpPr>
        <p:grpSpPr>
          <a:xfrm>
            <a:off x="849313" y="3062288"/>
            <a:ext cx="7173912" cy="3332162"/>
            <a:chOff x="431" y="641"/>
            <a:chExt cx="4519" cy="2099"/>
          </a:xfrm>
        </p:grpSpPr>
        <p:sp>
          <p:nvSpPr>
            <p:cNvPr id="918533" name="矩形 918532"/>
            <p:cNvSpPr/>
            <p:nvPr/>
          </p:nvSpPr>
          <p:spPr>
            <a:xfrm>
              <a:off x="2543" y="1914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8534" name="对象 918533"/>
            <p:cNvGraphicFramePr/>
            <p:nvPr/>
          </p:nvGraphicFramePr>
          <p:xfrm>
            <a:off x="771" y="2177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1" y="2177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5" name="对象 918534"/>
            <p:cNvGraphicFramePr/>
            <p:nvPr/>
          </p:nvGraphicFramePr>
          <p:xfrm>
            <a:off x="2866" y="218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66" y="218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6" name="对象 918535"/>
            <p:cNvGraphicFramePr/>
            <p:nvPr/>
          </p:nvGraphicFramePr>
          <p:xfrm>
            <a:off x="3496" y="2150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96" y="2150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37" name="对象 918536"/>
            <p:cNvGraphicFramePr/>
            <p:nvPr/>
          </p:nvGraphicFramePr>
          <p:xfrm>
            <a:off x="1282" y="219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82" y="219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8538" name="矩形 918537"/>
            <p:cNvSpPr/>
            <p:nvPr/>
          </p:nvSpPr>
          <p:spPr>
            <a:xfrm>
              <a:off x="3969" y="1921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18539" name="矩形 918538"/>
            <p:cNvSpPr/>
            <p:nvPr/>
          </p:nvSpPr>
          <p:spPr>
            <a:xfrm>
              <a:off x="1154" y="1912"/>
              <a:ext cx="224" cy="56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18540" name="对象 918539"/>
            <p:cNvGraphicFramePr/>
            <p:nvPr/>
          </p:nvGraphicFramePr>
          <p:xfrm>
            <a:off x="2011" y="2061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11" y="2061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1" name="对象 918540"/>
            <p:cNvGraphicFramePr/>
            <p:nvPr/>
          </p:nvGraphicFramePr>
          <p:xfrm>
            <a:off x="2350" y="245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50" y="245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2" name="对象 918541"/>
            <p:cNvGraphicFramePr/>
            <p:nvPr/>
          </p:nvGraphicFramePr>
          <p:xfrm>
            <a:off x="4627" y="2035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27" y="2035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3" name="对象 918542"/>
            <p:cNvGraphicFramePr/>
            <p:nvPr/>
          </p:nvGraphicFramePr>
          <p:xfrm>
            <a:off x="4043" y="2342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43" y="2342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8544" name="对象 918543"/>
            <p:cNvGraphicFramePr/>
            <p:nvPr/>
          </p:nvGraphicFramePr>
          <p:xfrm>
            <a:off x="431" y="1779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1" y="1779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8545" name="直接连接符 918544"/>
            <p:cNvSpPr/>
            <p:nvPr/>
          </p:nvSpPr>
          <p:spPr>
            <a:xfrm flipH="1">
              <a:off x="722" y="1915"/>
              <a:ext cx="4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6" name="直接连接符 918545"/>
            <p:cNvSpPr/>
            <p:nvPr/>
          </p:nvSpPr>
          <p:spPr>
            <a:xfrm flipH="1">
              <a:off x="1022" y="1955"/>
              <a:ext cx="211" cy="2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7" name="直接连接符 918546"/>
            <p:cNvSpPr/>
            <p:nvPr/>
          </p:nvSpPr>
          <p:spPr>
            <a:xfrm>
              <a:off x="1347" y="1979"/>
              <a:ext cx="56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8" name="直接连接符 918547"/>
            <p:cNvSpPr/>
            <p:nvPr/>
          </p:nvSpPr>
          <p:spPr>
            <a:xfrm flipH="1">
              <a:off x="2312" y="1947"/>
              <a:ext cx="268" cy="1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49" name="直接连接符 918548"/>
            <p:cNvSpPr/>
            <p:nvPr/>
          </p:nvSpPr>
          <p:spPr>
            <a:xfrm flipH="1">
              <a:off x="2555" y="1963"/>
              <a:ext cx="98" cy="4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0" name="直接连接符 918549"/>
            <p:cNvSpPr/>
            <p:nvPr/>
          </p:nvSpPr>
          <p:spPr>
            <a:xfrm>
              <a:off x="2791" y="1915"/>
              <a:ext cx="178" cy="3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1" name="直接连接符 918550"/>
            <p:cNvSpPr/>
            <p:nvPr/>
          </p:nvSpPr>
          <p:spPr>
            <a:xfrm flipH="1">
              <a:off x="3781" y="1979"/>
              <a:ext cx="332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2" name="直接连接符 918551"/>
            <p:cNvSpPr/>
            <p:nvPr/>
          </p:nvSpPr>
          <p:spPr>
            <a:xfrm flipH="1">
              <a:off x="4170" y="1955"/>
              <a:ext cx="8" cy="3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53" name="直接连接符 918552"/>
            <p:cNvSpPr/>
            <p:nvPr/>
          </p:nvSpPr>
          <p:spPr>
            <a:xfrm>
              <a:off x="4267" y="1890"/>
              <a:ext cx="398" cy="2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18554" name="组合 918553"/>
            <p:cNvGrpSpPr/>
            <p:nvPr/>
          </p:nvGrpSpPr>
          <p:grpSpPr>
            <a:xfrm>
              <a:off x="2583" y="698"/>
              <a:ext cx="288" cy="209"/>
              <a:chOff x="620" y="1640"/>
              <a:chExt cx="288" cy="209"/>
            </a:xfrm>
          </p:grpSpPr>
          <p:sp>
            <p:nvSpPr>
              <p:cNvPr id="918555" name="直接连接符 918554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8556" name="矩形 918555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18557" name="组合 918556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18558" name="直接连接符 918557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18559" name="直接连接符 918558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18560" name="直接连接符 918559"/>
            <p:cNvSpPr/>
            <p:nvPr/>
          </p:nvSpPr>
          <p:spPr>
            <a:xfrm flipH="1">
              <a:off x="1339" y="909"/>
              <a:ext cx="1290" cy="8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1" name="直接连接符 918560"/>
            <p:cNvSpPr/>
            <p:nvPr/>
          </p:nvSpPr>
          <p:spPr>
            <a:xfrm>
              <a:off x="2750" y="901"/>
              <a:ext cx="0" cy="9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2" name="直接连接符 918561"/>
            <p:cNvSpPr/>
            <p:nvPr/>
          </p:nvSpPr>
          <p:spPr>
            <a:xfrm flipH="1" flipV="1">
              <a:off x="2872" y="860"/>
              <a:ext cx="1160" cy="102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8563" name="文本框 918562"/>
            <p:cNvSpPr txBox="1"/>
            <p:nvPr/>
          </p:nvSpPr>
          <p:spPr>
            <a:xfrm>
              <a:off x="1476" y="1749"/>
              <a:ext cx="35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8564" name="文本框 918563"/>
            <p:cNvSpPr txBox="1"/>
            <p:nvPr/>
          </p:nvSpPr>
          <p:spPr>
            <a:xfrm>
              <a:off x="2871" y="1744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8565" name="文本框 918564"/>
            <p:cNvSpPr txBox="1"/>
            <p:nvPr/>
          </p:nvSpPr>
          <p:spPr>
            <a:xfrm>
              <a:off x="4290" y="1639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8566" name="文本框 918565"/>
            <p:cNvSpPr txBox="1"/>
            <p:nvPr/>
          </p:nvSpPr>
          <p:spPr>
            <a:xfrm>
              <a:off x="2976" y="64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交换机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918567" name="文本框 918566"/>
          <p:cNvSpPr txBox="1"/>
          <p:nvPr/>
        </p:nvSpPr>
        <p:spPr>
          <a:xfrm>
            <a:off x="3822700" y="32004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8568" name="文本框 918567"/>
          <p:cNvSpPr txBox="1"/>
          <p:nvPr/>
        </p:nvSpPr>
        <p:spPr>
          <a:xfrm>
            <a:off x="4206875" y="35480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18569" name="文本框 918568"/>
          <p:cNvSpPr txBox="1"/>
          <p:nvPr/>
        </p:nvSpPr>
        <p:spPr>
          <a:xfrm>
            <a:off x="4621213" y="34972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8531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35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8531">
                                            <p:txEl>
                                              <p:charRg st="35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50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18531">
                                            <p:txEl>
                                              <p:charRg st="50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8531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7746" name="标题 9277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优点：</a:t>
            </a:r>
            <a:endParaRPr lang="zh-CN" altLang="en-US" dirty="0"/>
          </a:p>
        </p:txBody>
      </p:sp>
      <p:sp>
        <p:nvSpPr>
          <p:cNvPr id="927747" name="文本占位符 927746"/>
          <p:cNvSpPr>
            <a:spLocks noGrp="1"/>
          </p:cNvSpPr>
          <p:nvPr>
            <p:ph type="body" idx="1"/>
          </p:nvPr>
        </p:nvSpPr>
        <p:spPr>
          <a:xfrm>
            <a:off x="533400" y="1333500"/>
            <a:ext cx="7772400" cy="1892300"/>
          </a:xfrm>
        </p:spPr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交换机所连接的不同的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网段保持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独立的冲突域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网段</a:t>
            </a:r>
            <a:r>
              <a:rPr lang="zh-CN" altLang="en-US" sz="2400" b="1" dirty="0">
                <a:ea typeface="华文中宋" panose="02010600040101010101" pitchFamily="2" charset="-122"/>
              </a:rPr>
              <a:t>的两组节点同时通信而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互不干扰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流量过滤 </a:t>
            </a: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27748" name="任意多边形 927747"/>
          <p:cNvSpPr/>
          <p:nvPr/>
        </p:nvSpPr>
        <p:spPr>
          <a:xfrm>
            <a:off x="4567238" y="3852863"/>
            <a:ext cx="2781300" cy="2574925"/>
          </a:xfrm>
          <a:custGeom>
            <a:avLst/>
            <a:gdLst/>
            <a:ahLst/>
            <a:cxnLst/>
            <a:pathLst>
              <a:path w="1752" h="1622">
                <a:moveTo>
                  <a:pt x="0" y="0"/>
                </a:moveTo>
                <a:cubicBezTo>
                  <a:pt x="66" y="66"/>
                  <a:pt x="98" y="149"/>
                  <a:pt x="146" y="227"/>
                </a:cubicBezTo>
                <a:cubicBezTo>
                  <a:pt x="170" y="265"/>
                  <a:pt x="202" y="295"/>
                  <a:pt x="227" y="333"/>
                </a:cubicBezTo>
                <a:cubicBezTo>
                  <a:pt x="257" y="379"/>
                  <a:pt x="287" y="424"/>
                  <a:pt x="316" y="470"/>
                </a:cubicBezTo>
                <a:cubicBezTo>
                  <a:pt x="326" y="487"/>
                  <a:pt x="349" y="519"/>
                  <a:pt x="349" y="519"/>
                </a:cubicBezTo>
                <a:cubicBezTo>
                  <a:pt x="363" y="561"/>
                  <a:pt x="385" y="601"/>
                  <a:pt x="405" y="641"/>
                </a:cubicBezTo>
                <a:cubicBezTo>
                  <a:pt x="421" y="673"/>
                  <a:pt x="419" y="687"/>
                  <a:pt x="446" y="714"/>
                </a:cubicBezTo>
                <a:cubicBezTo>
                  <a:pt x="454" y="764"/>
                  <a:pt x="469" y="813"/>
                  <a:pt x="487" y="860"/>
                </a:cubicBezTo>
                <a:cubicBezTo>
                  <a:pt x="490" y="917"/>
                  <a:pt x="489" y="974"/>
                  <a:pt x="495" y="1030"/>
                </a:cubicBezTo>
                <a:cubicBezTo>
                  <a:pt x="500" y="1075"/>
                  <a:pt x="529" y="1134"/>
                  <a:pt x="543" y="1176"/>
                </a:cubicBezTo>
                <a:cubicBezTo>
                  <a:pt x="557" y="1219"/>
                  <a:pt x="563" y="1295"/>
                  <a:pt x="592" y="1330"/>
                </a:cubicBezTo>
                <a:cubicBezTo>
                  <a:pt x="619" y="1362"/>
                  <a:pt x="626" y="1349"/>
                  <a:pt x="657" y="1371"/>
                </a:cubicBezTo>
                <a:cubicBezTo>
                  <a:pt x="666" y="1378"/>
                  <a:pt x="671" y="1389"/>
                  <a:pt x="681" y="1395"/>
                </a:cubicBezTo>
                <a:cubicBezTo>
                  <a:pt x="745" y="1435"/>
                  <a:pt x="821" y="1458"/>
                  <a:pt x="892" y="1485"/>
                </a:cubicBezTo>
                <a:cubicBezTo>
                  <a:pt x="926" y="1519"/>
                  <a:pt x="966" y="1569"/>
                  <a:pt x="1014" y="1590"/>
                </a:cubicBezTo>
                <a:cubicBezTo>
                  <a:pt x="1045" y="1604"/>
                  <a:pt x="1111" y="1622"/>
                  <a:pt x="1111" y="1622"/>
                </a:cubicBezTo>
                <a:cubicBezTo>
                  <a:pt x="1144" y="1619"/>
                  <a:pt x="1177" y="1622"/>
                  <a:pt x="1209" y="1614"/>
                </a:cubicBezTo>
                <a:cubicBezTo>
                  <a:pt x="1220" y="1611"/>
                  <a:pt x="1224" y="1596"/>
                  <a:pt x="1233" y="1590"/>
                </a:cubicBezTo>
                <a:cubicBezTo>
                  <a:pt x="1263" y="1570"/>
                  <a:pt x="1291" y="1556"/>
                  <a:pt x="1322" y="1533"/>
                </a:cubicBezTo>
                <a:cubicBezTo>
                  <a:pt x="1422" y="1458"/>
                  <a:pt x="1496" y="1368"/>
                  <a:pt x="1566" y="1266"/>
                </a:cubicBezTo>
                <a:cubicBezTo>
                  <a:pt x="1631" y="1172"/>
                  <a:pt x="1715" y="1101"/>
                  <a:pt x="1752" y="990"/>
                </a:cubicBezTo>
                <a:cubicBezTo>
                  <a:pt x="1751" y="981"/>
                  <a:pt x="1744" y="897"/>
                  <a:pt x="1736" y="876"/>
                </a:cubicBezTo>
                <a:cubicBezTo>
                  <a:pt x="1723" y="842"/>
                  <a:pt x="1698" y="814"/>
                  <a:pt x="1687" y="779"/>
                </a:cubicBezTo>
                <a:cubicBezTo>
                  <a:pt x="1675" y="742"/>
                  <a:pt x="1667" y="709"/>
                  <a:pt x="1630" y="681"/>
                </a:cubicBezTo>
                <a:cubicBezTo>
                  <a:pt x="1594" y="654"/>
                  <a:pt x="1540" y="603"/>
                  <a:pt x="1517" y="568"/>
                </a:cubicBezTo>
                <a:cubicBezTo>
                  <a:pt x="1469" y="497"/>
                  <a:pt x="1420" y="413"/>
                  <a:pt x="1347" y="365"/>
                </a:cubicBezTo>
                <a:cubicBezTo>
                  <a:pt x="1325" y="324"/>
                  <a:pt x="1289" y="268"/>
                  <a:pt x="1249" y="243"/>
                </a:cubicBezTo>
                <a:cubicBezTo>
                  <a:pt x="1223" y="227"/>
                  <a:pt x="1190" y="226"/>
                  <a:pt x="1160" y="219"/>
                </a:cubicBezTo>
                <a:cubicBezTo>
                  <a:pt x="1098" y="204"/>
                  <a:pt x="1037" y="194"/>
                  <a:pt x="973" y="187"/>
                </a:cubicBezTo>
                <a:cubicBezTo>
                  <a:pt x="851" y="141"/>
                  <a:pt x="749" y="136"/>
                  <a:pt x="616" y="130"/>
                </a:cubicBezTo>
                <a:cubicBezTo>
                  <a:pt x="516" y="97"/>
                  <a:pt x="434" y="23"/>
                  <a:pt x="324" y="16"/>
                </a:cubicBezTo>
                <a:cubicBezTo>
                  <a:pt x="216" y="9"/>
                  <a:pt x="108" y="5"/>
                  <a:pt x="0" y="0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7749" name="任意多边形 927748"/>
          <p:cNvSpPr/>
          <p:nvPr/>
        </p:nvSpPr>
        <p:spPr>
          <a:xfrm>
            <a:off x="3354388" y="3890963"/>
            <a:ext cx="1779587" cy="2370137"/>
          </a:xfrm>
          <a:custGeom>
            <a:avLst/>
            <a:gdLst/>
            <a:ahLst/>
            <a:cxnLst/>
            <a:pathLst>
              <a:path w="1121" h="1493">
                <a:moveTo>
                  <a:pt x="642" y="0"/>
                </a:moveTo>
                <a:cubicBezTo>
                  <a:pt x="632" y="30"/>
                  <a:pt x="628" y="55"/>
                  <a:pt x="610" y="81"/>
                </a:cubicBezTo>
                <a:cubicBezTo>
                  <a:pt x="601" y="118"/>
                  <a:pt x="582" y="155"/>
                  <a:pt x="561" y="187"/>
                </a:cubicBezTo>
                <a:cubicBezTo>
                  <a:pt x="543" y="261"/>
                  <a:pt x="522" y="330"/>
                  <a:pt x="488" y="398"/>
                </a:cubicBezTo>
                <a:cubicBezTo>
                  <a:pt x="483" y="408"/>
                  <a:pt x="466" y="445"/>
                  <a:pt x="456" y="455"/>
                </a:cubicBezTo>
                <a:cubicBezTo>
                  <a:pt x="446" y="465"/>
                  <a:pt x="433" y="470"/>
                  <a:pt x="423" y="479"/>
                </a:cubicBezTo>
                <a:cubicBezTo>
                  <a:pt x="394" y="504"/>
                  <a:pt x="372" y="539"/>
                  <a:pt x="350" y="568"/>
                </a:cubicBezTo>
                <a:cubicBezTo>
                  <a:pt x="319" y="609"/>
                  <a:pt x="298" y="661"/>
                  <a:pt x="261" y="698"/>
                </a:cubicBezTo>
                <a:cubicBezTo>
                  <a:pt x="249" y="710"/>
                  <a:pt x="233" y="718"/>
                  <a:pt x="220" y="730"/>
                </a:cubicBezTo>
                <a:cubicBezTo>
                  <a:pt x="201" y="788"/>
                  <a:pt x="151" y="801"/>
                  <a:pt x="115" y="844"/>
                </a:cubicBezTo>
                <a:cubicBezTo>
                  <a:pt x="109" y="851"/>
                  <a:pt x="106" y="862"/>
                  <a:pt x="99" y="868"/>
                </a:cubicBezTo>
                <a:cubicBezTo>
                  <a:pt x="84" y="881"/>
                  <a:pt x="50" y="901"/>
                  <a:pt x="50" y="901"/>
                </a:cubicBezTo>
                <a:cubicBezTo>
                  <a:pt x="34" y="926"/>
                  <a:pt x="18" y="938"/>
                  <a:pt x="9" y="966"/>
                </a:cubicBezTo>
                <a:cubicBezTo>
                  <a:pt x="6" y="985"/>
                  <a:pt x="0" y="1003"/>
                  <a:pt x="1" y="1022"/>
                </a:cubicBezTo>
                <a:cubicBezTo>
                  <a:pt x="3" y="1074"/>
                  <a:pt x="6" y="1126"/>
                  <a:pt x="17" y="1177"/>
                </a:cubicBezTo>
                <a:cubicBezTo>
                  <a:pt x="20" y="1192"/>
                  <a:pt x="34" y="1203"/>
                  <a:pt x="42" y="1217"/>
                </a:cubicBezTo>
                <a:cubicBezTo>
                  <a:pt x="77" y="1279"/>
                  <a:pt x="121" y="1320"/>
                  <a:pt x="172" y="1371"/>
                </a:cubicBezTo>
                <a:cubicBezTo>
                  <a:pt x="204" y="1403"/>
                  <a:pt x="242" y="1447"/>
                  <a:pt x="285" y="1461"/>
                </a:cubicBezTo>
                <a:cubicBezTo>
                  <a:pt x="328" y="1475"/>
                  <a:pt x="372" y="1479"/>
                  <a:pt x="415" y="1493"/>
                </a:cubicBezTo>
                <a:cubicBezTo>
                  <a:pt x="528" y="1482"/>
                  <a:pt x="644" y="1479"/>
                  <a:pt x="756" y="1461"/>
                </a:cubicBezTo>
                <a:cubicBezTo>
                  <a:pt x="803" y="1444"/>
                  <a:pt x="847" y="1422"/>
                  <a:pt x="894" y="1404"/>
                </a:cubicBezTo>
                <a:cubicBezTo>
                  <a:pt x="914" y="1388"/>
                  <a:pt x="939" y="1379"/>
                  <a:pt x="959" y="1363"/>
                </a:cubicBezTo>
                <a:cubicBezTo>
                  <a:pt x="978" y="1347"/>
                  <a:pt x="988" y="1322"/>
                  <a:pt x="1007" y="1306"/>
                </a:cubicBezTo>
                <a:cubicBezTo>
                  <a:pt x="1040" y="1277"/>
                  <a:pt x="1070" y="1253"/>
                  <a:pt x="1096" y="1217"/>
                </a:cubicBezTo>
                <a:cubicBezTo>
                  <a:pt x="1107" y="1057"/>
                  <a:pt x="1115" y="899"/>
                  <a:pt x="1121" y="739"/>
                </a:cubicBezTo>
                <a:cubicBezTo>
                  <a:pt x="1112" y="665"/>
                  <a:pt x="1093" y="588"/>
                  <a:pt x="1048" y="528"/>
                </a:cubicBezTo>
                <a:cubicBezTo>
                  <a:pt x="1028" y="468"/>
                  <a:pt x="1000" y="425"/>
                  <a:pt x="967" y="373"/>
                </a:cubicBezTo>
                <a:cubicBezTo>
                  <a:pt x="922" y="303"/>
                  <a:pt x="907" y="249"/>
                  <a:pt x="845" y="187"/>
                </a:cubicBezTo>
                <a:cubicBezTo>
                  <a:pt x="842" y="179"/>
                  <a:pt x="843" y="169"/>
                  <a:pt x="837" y="163"/>
                </a:cubicBezTo>
                <a:cubicBezTo>
                  <a:pt x="831" y="157"/>
                  <a:pt x="820" y="158"/>
                  <a:pt x="813" y="154"/>
                </a:cubicBezTo>
                <a:cubicBezTo>
                  <a:pt x="798" y="145"/>
                  <a:pt x="786" y="132"/>
                  <a:pt x="772" y="122"/>
                </a:cubicBezTo>
                <a:cubicBezTo>
                  <a:pt x="750" y="90"/>
                  <a:pt x="719" y="45"/>
                  <a:pt x="683" y="33"/>
                </a:cubicBezTo>
                <a:cubicBezTo>
                  <a:pt x="652" y="12"/>
                  <a:pt x="665" y="23"/>
                  <a:pt x="642" y="0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7750" name="任意多边形 927749"/>
          <p:cNvSpPr/>
          <p:nvPr/>
        </p:nvSpPr>
        <p:spPr>
          <a:xfrm>
            <a:off x="1141413" y="3649663"/>
            <a:ext cx="3128962" cy="2560637"/>
          </a:xfrm>
          <a:custGeom>
            <a:avLst/>
            <a:gdLst/>
            <a:ahLst/>
            <a:cxnLst/>
            <a:pathLst>
              <a:path w="1971" h="1613">
                <a:moveTo>
                  <a:pt x="1947" y="71"/>
                </a:moveTo>
                <a:cubicBezTo>
                  <a:pt x="1826" y="47"/>
                  <a:pt x="1753" y="61"/>
                  <a:pt x="1614" y="71"/>
                </a:cubicBezTo>
                <a:cubicBezTo>
                  <a:pt x="1480" y="116"/>
                  <a:pt x="1622" y="71"/>
                  <a:pt x="1249" y="87"/>
                </a:cubicBezTo>
                <a:cubicBezTo>
                  <a:pt x="1195" y="89"/>
                  <a:pt x="1145" y="119"/>
                  <a:pt x="1095" y="136"/>
                </a:cubicBezTo>
                <a:cubicBezTo>
                  <a:pt x="1044" y="187"/>
                  <a:pt x="1097" y="144"/>
                  <a:pt x="982" y="168"/>
                </a:cubicBezTo>
                <a:cubicBezTo>
                  <a:pt x="970" y="170"/>
                  <a:pt x="960" y="180"/>
                  <a:pt x="949" y="185"/>
                </a:cubicBezTo>
                <a:cubicBezTo>
                  <a:pt x="933" y="191"/>
                  <a:pt x="900" y="201"/>
                  <a:pt x="900" y="201"/>
                </a:cubicBezTo>
                <a:cubicBezTo>
                  <a:pt x="880" y="215"/>
                  <a:pt x="850" y="233"/>
                  <a:pt x="835" y="250"/>
                </a:cubicBezTo>
                <a:cubicBezTo>
                  <a:pt x="822" y="264"/>
                  <a:pt x="821" y="291"/>
                  <a:pt x="803" y="298"/>
                </a:cubicBezTo>
                <a:cubicBezTo>
                  <a:pt x="765" y="312"/>
                  <a:pt x="722" y="303"/>
                  <a:pt x="681" y="306"/>
                </a:cubicBezTo>
                <a:cubicBezTo>
                  <a:pt x="654" y="316"/>
                  <a:pt x="627" y="322"/>
                  <a:pt x="600" y="331"/>
                </a:cubicBezTo>
                <a:cubicBezTo>
                  <a:pt x="572" y="350"/>
                  <a:pt x="538" y="358"/>
                  <a:pt x="511" y="379"/>
                </a:cubicBezTo>
                <a:cubicBezTo>
                  <a:pt x="500" y="387"/>
                  <a:pt x="492" y="399"/>
                  <a:pt x="479" y="404"/>
                </a:cubicBezTo>
                <a:cubicBezTo>
                  <a:pt x="456" y="413"/>
                  <a:pt x="430" y="414"/>
                  <a:pt x="406" y="420"/>
                </a:cubicBezTo>
                <a:cubicBezTo>
                  <a:pt x="389" y="424"/>
                  <a:pt x="373" y="431"/>
                  <a:pt x="357" y="436"/>
                </a:cubicBezTo>
                <a:cubicBezTo>
                  <a:pt x="349" y="439"/>
                  <a:pt x="332" y="444"/>
                  <a:pt x="332" y="444"/>
                </a:cubicBezTo>
                <a:cubicBezTo>
                  <a:pt x="262" y="519"/>
                  <a:pt x="376" y="403"/>
                  <a:pt x="292" y="469"/>
                </a:cubicBezTo>
                <a:cubicBezTo>
                  <a:pt x="251" y="501"/>
                  <a:pt x="212" y="550"/>
                  <a:pt x="178" y="590"/>
                </a:cubicBezTo>
                <a:cubicBezTo>
                  <a:pt x="143" y="632"/>
                  <a:pt x="98" y="685"/>
                  <a:pt x="73" y="736"/>
                </a:cubicBezTo>
                <a:cubicBezTo>
                  <a:pt x="54" y="776"/>
                  <a:pt x="66" y="761"/>
                  <a:pt x="40" y="785"/>
                </a:cubicBezTo>
                <a:cubicBezTo>
                  <a:pt x="25" y="831"/>
                  <a:pt x="8" y="867"/>
                  <a:pt x="0" y="915"/>
                </a:cubicBezTo>
                <a:cubicBezTo>
                  <a:pt x="3" y="996"/>
                  <a:pt x="1" y="1077"/>
                  <a:pt x="8" y="1158"/>
                </a:cubicBezTo>
                <a:cubicBezTo>
                  <a:pt x="13" y="1214"/>
                  <a:pt x="61" y="1252"/>
                  <a:pt x="97" y="1288"/>
                </a:cubicBezTo>
                <a:cubicBezTo>
                  <a:pt x="143" y="1334"/>
                  <a:pt x="107" y="1291"/>
                  <a:pt x="162" y="1369"/>
                </a:cubicBezTo>
                <a:cubicBezTo>
                  <a:pt x="179" y="1393"/>
                  <a:pt x="300" y="1455"/>
                  <a:pt x="332" y="1475"/>
                </a:cubicBezTo>
                <a:cubicBezTo>
                  <a:pt x="435" y="1540"/>
                  <a:pt x="310" y="1456"/>
                  <a:pt x="389" y="1499"/>
                </a:cubicBezTo>
                <a:cubicBezTo>
                  <a:pt x="434" y="1524"/>
                  <a:pt x="471" y="1559"/>
                  <a:pt x="519" y="1580"/>
                </a:cubicBezTo>
                <a:cubicBezTo>
                  <a:pt x="532" y="1586"/>
                  <a:pt x="546" y="1592"/>
                  <a:pt x="560" y="1596"/>
                </a:cubicBezTo>
                <a:cubicBezTo>
                  <a:pt x="587" y="1603"/>
                  <a:pt x="641" y="1613"/>
                  <a:pt x="641" y="1613"/>
                </a:cubicBezTo>
                <a:cubicBezTo>
                  <a:pt x="681" y="1610"/>
                  <a:pt x="722" y="1609"/>
                  <a:pt x="762" y="1604"/>
                </a:cubicBezTo>
                <a:cubicBezTo>
                  <a:pt x="784" y="1601"/>
                  <a:pt x="851" y="1565"/>
                  <a:pt x="852" y="1564"/>
                </a:cubicBezTo>
                <a:cubicBezTo>
                  <a:pt x="914" y="1534"/>
                  <a:pt x="982" y="1520"/>
                  <a:pt x="1046" y="1499"/>
                </a:cubicBezTo>
                <a:cubicBezTo>
                  <a:pt x="1078" y="1469"/>
                  <a:pt x="1109" y="1445"/>
                  <a:pt x="1136" y="1410"/>
                </a:cubicBezTo>
                <a:cubicBezTo>
                  <a:pt x="1172" y="1362"/>
                  <a:pt x="1190" y="1305"/>
                  <a:pt x="1225" y="1256"/>
                </a:cubicBezTo>
                <a:cubicBezTo>
                  <a:pt x="1268" y="1196"/>
                  <a:pt x="1312" y="1137"/>
                  <a:pt x="1355" y="1077"/>
                </a:cubicBezTo>
                <a:cubicBezTo>
                  <a:pt x="1380" y="1043"/>
                  <a:pt x="1398" y="1003"/>
                  <a:pt x="1428" y="972"/>
                </a:cubicBezTo>
                <a:cubicBezTo>
                  <a:pt x="1460" y="939"/>
                  <a:pt x="1473" y="901"/>
                  <a:pt x="1501" y="866"/>
                </a:cubicBezTo>
                <a:cubicBezTo>
                  <a:pt x="1513" y="851"/>
                  <a:pt x="1529" y="841"/>
                  <a:pt x="1541" y="826"/>
                </a:cubicBezTo>
                <a:cubicBezTo>
                  <a:pt x="1567" y="794"/>
                  <a:pt x="1614" y="728"/>
                  <a:pt x="1614" y="728"/>
                </a:cubicBezTo>
                <a:cubicBezTo>
                  <a:pt x="1636" y="641"/>
                  <a:pt x="1665" y="518"/>
                  <a:pt x="1728" y="452"/>
                </a:cubicBezTo>
                <a:cubicBezTo>
                  <a:pt x="1743" y="407"/>
                  <a:pt x="1768" y="356"/>
                  <a:pt x="1801" y="323"/>
                </a:cubicBezTo>
                <a:cubicBezTo>
                  <a:pt x="1813" y="273"/>
                  <a:pt x="1852" y="250"/>
                  <a:pt x="1882" y="209"/>
                </a:cubicBezTo>
                <a:cubicBezTo>
                  <a:pt x="1890" y="178"/>
                  <a:pt x="1893" y="150"/>
                  <a:pt x="1923" y="136"/>
                </a:cubicBezTo>
                <a:cubicBezTo>
                  <a:pt x="1915" y="139"/>
                  <a:pt x="1902" y="152"/>
                  <a:pt x="1898" y="144"/>
                </a:cubicBezTo>
                <a:cubicBezTo>
                  <a:pt x="1893" y="136"/>
                  <a:pt x="1910" y="129"/>
                  <a:pt x="1914" y="120"/>
                </a:cubicBezTo>
                <a:cubicBezTo>
                  <a:pt x="1923" y="103"/>
                  <a:pt x="1971" y="0"/>
                  <a:pt x="1947" y="71"/>
                </a:cubicBezTo>
                <a:close/>
              </a:path>
            </a:pathLst>
          </a:custGeom>
          <a:solidFill>
            <a:srgbClr val="FFFF99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27751" name="组合 927750"/>
          <p:cNvGrpSpPr/>
          <p:nvPr/>
        </p:nvGrpSpPr>
        <p:grpSpPr>
          <a:xfrm>
            <a:off x="1401763" y="3568700"/>
            <a:ext cx="5853112" cy="2533650"/>
            <a:chOff x="602" y="2271"/>
            <a:chExt cx="3687" cy="1596"/>
          </a:xfrm>
        </p:grpSpPr>
        <p:sp>
          <p:nvSpPr>
            <p:cNvPr id="927752" name="矩形 927751"/>
            <p:cNvSpPr/>
            <p:nvPr/>
          </p:nvSpPr>
          <p:spPr>
            <a:xfrm>
              <a:off x="2320" y="3240"/>
              <a:ext cx="182" cy="43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27753" name="对象 927752"/>
            <p:cNvGraphicFramePr/>
            <p:nvPr/>
          </p:nvGraphicFramePr>
          <p:xfrm>
            <a:off x="879" y="3440"/>
            <a:ext cx="262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79" y="3440"/>
                          <a:ext cx="262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4" name="对象 927753"/>
            <p:cNvGraphicFramePr/>
            <p:nvPr/>
          </p:nvGraphicFramePr>
          <p:xfrm>
            <a:off x="2583" y="344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83" y="3448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5" name="对象 927754"/>
            <p:cNvGraphicFramePr/>
            <p:nvPr/>
          </p:nvGraphicFramePr>
          <p:xfrm>
            <a:off x="3095" y="3419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95" y="3419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56" name="对象 927755"/>
            <p:cNvGraphicFramePr/>
            <p:nvPr/>
          </p:nvGraphicFramePr>
          <p:xfrm>
            <a:off x="1294" y="3456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4" y="3456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7757" name="矩形 927756"/>
            <p:cNvSpPr/>
            <p:nvPr/>
          </p:nvSpPr>
          <p:spPr>
            <a:xfrm>
              <a:off x="3480" y="3245"/>
              <a:ext cx="182" cy="43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927758" name="矩形 927757"/>
            <p:cNvSpPr/>
            <p:nvPr/>
          </p:nvSpPr>
          <p:spPr>
            <a:xfrm>
              <a:off x="1190" y="3239"/>
              <a:ext cx="182" cy="42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927759" name="对象 927758"/>
            <p:cNvGraphicFramePr/>
            <p:nvPr/>
          </p:nvGraphicFramePr>
          <p:xfrm>
            <a:off x="1887" y="335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6" imgW="1305560" imgH="1082675" progId="MS_ClipArt_Gallery.2">
                    <p:embed/>
                  </p:oleObj>
                </mc:Choice>
                <mc:Fallback>
                  <p:oleObj name="" r:id="rId6" imgW="1305560" imgH="1082675" progId="MS_ClipArt_Gallery.2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87" y="3352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0" name="对象 927759"/>
            <p:cNvGraphicFramePr/>
            <p:nvPr/>
          </p:nvGraphicFramePr>
          <p:xfrm>
            <a:off x="2163" y="3653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7" imgW="1305560" imgH="1082675" progId="MS_ClipArt_Gallery.2">
                    <p:embed/>
                  </p:oleObj>
                </mc:Choice>
                <mc:Fallback>
                  <p:oleObj name="" r:id="rId7" imgW="1305560" imgH="1082675" progId="MS_ClipArt_Gallery.2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63" y="3653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1" name="对象 927760"/>
            <p:cNvGraphicFramePr/>
            <p:nvPr/>
          </p:nvGraphicFramePr>
          <p:xfrm>
            <a:off x="4015" y="333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8" imgW="1305560" imgH="1082675" progId="MS_ClipArt_Gallery.2">
                    <p:embed/>
                  </p:oleObj>
                </mc:Choice>
                <mc:Fallback>
                  <p:oleObj name="" r:id="rId8" imgW="1305560" imgH="1082675" progId="MS_ClipArt_Gallery.2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15" y="3332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2" name="对象 927761"/>
            <p:cNvGraphicFramePr/>
            <p:nvPr/>
          </p:nvGraphicFramePr>
          <p:xfrm>
            <a:off x="3540" y="3565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9" imgW="1305560" imgH="1082675" progId="MS_ClipArt_Gallery.2">
                    <p:embed/>
                  </p:oleObj>
                </mc:Choice>
                <mc:Fallback>
                  <p:oleObj name="" r:id="rId9" imgW="1305560" imgH="1082675" progId="MS_ClipArt_Gallery.2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40" y="3565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7763" name="对象 927762"/>
            <p:cNvGraphicFramePr/>
            <p:nvPr/>
          </p:nvGraphicFramePr>
          <p:xfrm>
            <a:off x="602" y="313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10" imgW="1305560" imgH="1082675" progId="MS_ClipArt_Gallery.2">
                    <p:embed/>
                  </p:oleObj>
                </mc:Choice>
                <mc:Fallback>
                  <p:oleObj name="" r:id="rId10" imgW="1305560" imgH="1082675" progId="MS_ClipArt_Gallery.2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02" y="3138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7764" name="直接连接符 927763"/>
            <p:cNvSpPr/>
            <p:nvPr/>
          </p:nvSpPr>
          <p:spPr>
            <a:xfrm flipH="1">
              <a:off x="839" y="3241"/>
              <a:ext cx="3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5" name="直接连接符 927764"/>
            <p:cNvSpPr/>
            <p:nvPr/>
          </p:nvSpPr>
          <p:spPr>
            <a:xfrm flipH="1">
              <a:off x="1083" y="3271"/>
              <a:ext cx="171" cy="1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6" name="直接连接符 927765"/>
            <p:cNvSpPr/>
            <p:nvPr/>
          </p:nvSpPr>
          <p:spPr>
            <a:xfrm>
              <a:off x="1347" y="3289"/>
              <a:ext cx="46" cy="1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7" name="直接连接符 927766"/>
            <p:cNvSpPr/>
            <p:nvPr/>
          </p:nvSpPr>
          <p:spPr>
            <a:xfrm flipH="1">
              <a:off x="2132" y="3265"/>
              <a:ext cx="218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8" name="直接连接符 927767"/>
            <p:cNvSpPr/>
            <p:nvPr/>
          </p:nvSpPr>
          <p:spPr>
            <a:xfrm flipH="1">
              <a:off x="2330" y="3277"/>
              <a:ext cx="79" cy="3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69" name="直接连接符 927768"/>
            <p:cNvSpPr/>
            <p:nvPr/>
          </p:nvSpPr>
          <p:spPr>
            <a:xfrm>
              <a:off x="2522" y="3241"/>
              <a:ext cx="145" cy="2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0" name="直接连接符 927769"/>
            <p:cNvSpPr/>
            <p:nvPr/>
          </p:nvSpPr>
          <p:spPr>
            <a:xfrm flipH="1">
              <a:off x="3327" y="3289"/>
              <a:ext cx="270" cy="1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1" name="直接连接符 927770"/>
            <p:cNvSpPr/>
            <p:nvPr/>
          </p:nvSpPr>
          <p:spPr>
            <a:xfrm flipH="1">
              <a:off x="3644" y="3271"/>
              <a:ext cx="6" cy="2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72" name="直接连接符 927771"/>
            <p:cNvSpPr/>
            <p:nvPr/>
          </p:nvSpPr>
          <p:spPr>
            <a:xfrm>
              <a:off x="3722" y="3222"/>
              <a:ext cx="324" cy="1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27773" name="组合 927772"/>
            <p:cNvGrpSpPr/>
            <p:nvPr/>
          </p:nvGrpSpPr>
          <p:grpSpPr>
            <a:xfrm>
              <a:off x="2353" y="2317"/>
              <a:ext cx="234" cy="159"/>
              <a:chOff x="620" y="1640"/>
              <a:chExt cx="288" cy="209"/>
            </a:xfrm>
          </p:grpSpPr>
          <p:sp>
            <p:nvSpPr>
              <p:cNvPr id="927774" name="直接连接符 927773"/>
              <p:cNvSpPr/>
              <p:nvPr/>
            </p:nvSpPr>
            <p:spPr>
              <a:xfrm>
                <a:off x="908" y="1640"/>
                <a:ext cx="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7775" name="矩形 927774"/>
              <p:cNvSpPr/>
              <p:nvPr/>
            </p:nvSpPr>
            <p:spPr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prstDash val="solid"/>
                <a:miter/>
                <a:headEnd type="none" w="med" len="med"/>
                <a:tailEnd type="none" w="med" len="med"/>
              </a:ln>
              <a:scene3d>
                <a:camera prst="legacyObliqueTopRight">
                  <a:rot lat="0" lon="0" rev="0"/>
                </a:camera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27776" name="组合 927775"/>
              <p:cNvGrpSpPr/>
              <p:nvPr/>
            </p:nvGrpSpPr>
            <p:grpSpPr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927777" name="直接连接符 927776"/>
                <p:cNvSpPr/>
                <p:nvPr/>
              </p:nvSpPr>
              <p:spPr>
                <a:xfrm>
                  <a:off x="624" y="3456"/>
                  <a:ext cx="192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27778" name="直接连接符 927777"/>
                <p:cNvSpPr/>
                <p:nvPr/>
              </p:nvSpPr>
              <p:spPr>
                <a:xfrm flipH="1">
                  <a:off x="576" y="3456"/>
                  <a:ext cx="288" cy="24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927779" name="直接连接符 927778"/>
            <p:cNvSpPr/>
            <p:nvPr/>
          </p:nvSpPr>
          <p:spPr>
            <a:xfrm flipH="1">
              <a:off x="1341" y="2477"/>
              <a:ext cx="1049" cy="6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0" name="直接连接符 927779"/>
            <p:cNvSpPr/>
            <p:nvPr/>
          </p:nvSpPr>
          <p:spPr>
            <a:xfrm>
              <a:off x="2488" y="2471"/>
              <a:ext cx="0" cy="70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1" name="直接连接符 927780"/>
            <p:cNvSpPr/>
            <p:nvPr/>
          </p:nvSpPr>
          <p:spPr>
            <a:xfrm flipH="1" flipV="1">
              <a:off x="2588" y="2440"/>
              <a:ext cx="943" cy="7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782" name="文本框 927781"/>
            <p:cNvSpPr txBox="1"/>
            <p:nvPr/>
          </p:nvSpPr>
          <p:spPr>
            <a:xfrm>
              <a:off x="1452" y="3115"/>
              <a:ext cx="39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7783" name="文本框 927782"/>
            <p:cNvSpPr txBox="1"/>
            <p:nvPr/>
          </p:nvSpPr>
          <p:spPr>
            <a:xfrm>
              <a:off x="2587" y="3108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7784" name="文本框 927783"/>
            <p:cNvSpPr txBox="1"/>
            <p:nvPr/>
          </p:nvSpPr>
          <p:spPr>
            <a:xfrm>
              <a:off x="3741" y="3028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集线器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7785" name="文本框 927784"/>
            <p:cNvSpPr txBox="1"/>
            <p:nvPr/>
          </p:nvSpPr>
          <p:spPr>
            <a:xfrm>
              <a:off x="2672" y="227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rPr>
                <a:t>交换机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927786" name="文本框 927785"/>
          <p:cNvSpPr txBox="1"/>
          <p:nvPr/>
        </p:nvSpPr>
        <p:spPr>
          <a:xfrm>
            <a:off x="1076325" y="61325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碰撞域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7787" name="文本框 927786"/>
          <p:cNvSpPr txBox="1"/>
          <p:nvPr/>
        </p:nvSpPr>
        <p:spPr>
          <a:xfrm>
            <a:off x="3135313" y="620712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碰撞域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7788" name="文本框 927787"/>
          <p:cNvSpPr txBox="1"/>
          <p:nvPr/>
        </p:nvSpPr>
        <p:spPr>
          <a:xfrm>
            <a:off x="6856413" y="402748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碰撞域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9810" name="标题 7598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9811" name="文本占位符 75981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spcBef>
                <a:spcPct val="15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差错检测：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帧在传输时有可能出现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比特差错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差错检测用来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检测是否存在一个或多个差错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ea typeface="华文中宋" panose="02010600040101010101" pitchFamily="2" charset="-122"/>
              </a:rPr>
              <a:t>    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在帧中设置差错检测比特；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对收到的帧进行差错检测。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通过硬件实现。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差错纠正：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与差错检测类似。</a:t>
            </a:r>
            <a:endParaRPr lang="zh-CN" altLang="en-US" sz="2400" b="1" u="sng" dirty="0">
              <a:ea typeface="华文中宋" panose="02010600040101010101" pitchFamily="2" charset="-122"/>
            </a:endParaRPr>
          </a:p>
          <a:p>
            <a:pPr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接收方不仅能检测帧中是否出现差错，还能判断差错的位置，并进行纠正。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22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9811">
                                            <p:txEl>
                                              <p:charRg st="122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28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9811">
                                            <p:txEl>
                                              <p:charRg st="128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charRg st="14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9811">
                                            <p:txEl>
                                              <p:charRg st="142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8770" name="标题 9287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、交换机与集线器比较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928771" name="文本占位符 928770"/>
          <p:cNvSpPr>
            <a:spLocks noGrp="1"/>
          </p:cNvSpPr>
          <p:nvPr>
            <p:ph type="body" idx="1"/>
          </p:nvPr>
        </p:nvSpPr>
        <p:spPr>
          <a:xfrm>
            <a:off x="533400" y="1270000"/>
            <a:ext cx="8026400" cy="4978400"/>
          </a:xfrm>
        </p:spPr>
        <p:txBody>
          <a:bodyPr/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转发：</a:t>
            </a:r>
            <a:endParaRPr lang="zh-CN" altLang="en-US" sz="2400" b="1" i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集线器：</a:t>
            </a:r>
            <a:r>
              <a:rPr lang="zh-CN" altLang="en-US" sz="2400" b="1" dirty="0">
                <a:ea typeface="华文中宋" panose="02010600040101010101" pitchFamily="2" charset="-122"/>
              </a:rPr>
              <a:t>转发帧时，只是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发送比特</a:t>
            </a:r>
            <a:r>
              <a:rPr lang="zh-CN" altLang="en-US" sz="2400" b="1" dirty="0">
                <a:ea typeface="华文中宋" panose="02010600040101010101" pitchFamily="2" charset="-122"/>
              </a:rPr>
              <a:t>到链路上，并不侦听该链路是否忙；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帧转发到共享链路上</a:t>
            </a:r>
            <a:r>
              <a:rPr lang="zh-CN" altLang="en-US" sz="2400" b="1" dirty="0">
                <a:ea typeface="华文中宋" panose="02010600040101010101" pitchFamily="2" charset="-122"/>
              </a:rPr>
              <a:t>时，运行</a:t>
            </a:r>
            <a:r>
              <a:rPr lang="en-US" altLang="zh-CN" sz="2400" b="1">
                <a:ea typeface="华文中宋" panose="02010600040101010101" pitchFamily="2" charset="-122"/>
              </a:rPr>
              <a:t>CSMA/CD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    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如果侦听到要转发的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网段上忙，停止传输；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 </a:t>
            </a:r>
            <a:r>
              <a:rPr lang="zh-CN" altLang="en-US" sz="2400" b="1" dirty="0">
                <a:ea typeface="华文中宋" panose="02010600040101010101" pitchFamily="2" charset="-122"/>
              </a:rPr>
              <a:t>如果出现冲突，采用指数后退算法。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互联：</a:t>
            </a:r>
            <a:endParaRPr lang="en-US" altLang="zh-CN" sz="2400" b="1" i="1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互联不同技术的以太网段、无地理范围限制。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集线器：</a:t>
            </a:r>
            <a:r>
              <a:rPr lang="zh-CN" altLang="en-US" sz="2400" b="1" dirty="0">
                <a:ea typeface="华文中宋" panose="02010600040101010101" pitchFamily="2" charset="-122"/>
              </a:rPr>
              <a:t>不具备该特性。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877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4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8771">
                                            <p:txEl>
                                              <p:charRg st="4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36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8771">
                                            <p:txEl>
                                              <p:charRg st="36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62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8771">
                                            <p:txEl>
                                              <p:charRg st="62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9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8771">
                                            <p:txEl>
                                              <p:charRg st="91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28771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18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8771">
                                            <p:txEl>
                                              <p:charRg st="118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charRg st="143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8771">
                                            <p:txEl>
                                              <p:charRg st="143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1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3" name="图片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729615" y="784860"/>
            <a:ext cx="717359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4" name="图片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743585" y="819150"/>
            <a:ext cx="7358380" cy="4952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5" name="图片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792480" y="749300"/>
            <a:ext cx="7022465" cy="4895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6" name="图片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866140" y="583565"/>
            <a:ext cx="6929755" cy="5266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9794" name="标题 9297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3</a:t>
            </a:r>
            <a:r>
              <a:rPr lang="zh-CN" altLang="en-US" dirty="0"/>
              <a:t>、自学习</a:t>
            </a:r>
            <a:endParaRPr lang="zh-CN" altLang="en-US" dirty="0"/>
          </a:p>
        </p:txBody>
      </p:sp>
      <p:sp>
        <p:nvSpPr>
          <p:cNvPr id="929795" name="文本占位符 929794"/>
          <p:cNvSpPr>
            <a:spLocks noGrp="1"/>
          </p:cNvSpPr>
          <p:nvPr>
            <p:ph type="body" idx="1"/>
          </p:nvPr>
        </p:nvSpPr>
        <p:spPr>
          <a:xfrm>
            <a:off x="533400" y="1384300"/>
            <a:ext cx="7772400" cy="4864100"/>
          </a:xfrm>
        </p:spPr>
        <p:txBody>
          <a:bodyPr/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每个交换机具有一个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交换机表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交换机表中的项：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时间</a:t>
            </a:r>
            <a:endParaRPr lang="en-US" altLang="zh-CN" sz="2400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交换机表可以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自动地、动态地和自主地建立</a:t>
            </a:r>
            <a:r>
              <a:rPr lang="zh-CN" altLang="en-US" sz="2400" b="1" dirty="0">
                <a:ea typeface="华文中宋" panose="02010600040101010101" pitchFamily="2" charset="-122"/>
              </a:rPr>
              <a:t>（不需网络管理员或配置协议的干预）。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逆向扩散式路径</a:t>
            </a:r>
            <a:r>
              <a:rPr lang="zh-CN" altLang="en-US" sz="2400" b="1" dirty="0">
                <a:ea typeface="华文中宋" panose="02010600040101010101" pitchFamily="2" charset="-122"/>
              </a:rPr>
              <a:t>学习法：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通过帧中的源地址来建立交换机表。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9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14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9795">
                                            <p:txEl>
                                              <p:charRg st="14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37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9795">
                                            <p:txEl>
                                              <p:charRg st="37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charRg st="75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9795">
                                            <p:txEl>
                                              <p:charRg st="75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5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825500" y="795020"/>
            <a:ext cx="7294245" cy="5092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28" name="图片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541655" y="807085"/>
            <a:ext cx="6985000" cy="4838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1602" name="标题 9216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、交换机转发和过滤</a:t>
            </a:r>
            <a:endParaRPr lang="zh-CN" altLang="en-US" i="1" dirty="0"/>
          </a:p>
        </p:txBody>
      </p:sp>
      <p:sp>
        <p:nvSpPr>
          <p:cNvPr id="921603" name="文本占位符 921602"/>
          <p:cNvSpPr>
            <a:spLocks noGrp="1"/>
          </p:cNvSpPr>
          <p:nvPr>
            <p:ph type="body" idx="1"/>
          </p:nvPr>
        </p:nvSpPr>
        <p:spPr>
          <a:xfrm>
            <a:off x="495300" y="1358900"/>
            <a:ext cx="7772400" cy="45339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过滤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(filtering)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交换机判断一个帧是应该转发到某个接口还是丢弃。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转发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(forward)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交换机决定一个帧应该被指向哪个接口，并引导到该接口。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过滤和转发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通过交换机表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(switch table)</a:t>
            </a:r>
            <a:r>
              <a:rPr lang="zh-CN" altLang="en-US" sz="2400" b="1" dirty="0">
                <a:ea typeface="华文中宋" panose="02010600040101010101" pitchFamily="2" charset="-122"/>
              </a:rPr>
              <a:t>完成。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交换机表：</a:t>
            </a:r>
            <a:endParaRPr lang="en-US" altLang="zh-CN" sz="2400" b="1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包含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上部分节点的表项。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内容：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、到达该节点的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交换机接口</a:t>
            </a:r>
            <a:r>
              <a:rPr lang="zh-CN" altLang="en-US" sz="2400" b="1" dirty="0">
                <a:ea typeface="华文中宋" panose="02010600040101010101" pitchFamily="2" charset="-122"/>
              </a:rPr>
              <a:t>、节点表项产生的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时间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03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38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03">
                                            <p:txEl>
                                              <p:charRg st="38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77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03">
                                            <p:txEl>
                                              <p:charRg st="77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0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17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1603">
                                            <p:txEl>
                                              <p:charRg st="117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3">
                                            <p:txEl>
                                              <p:charRg st="132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21603">
                                            <p:txEl>
                                              <p:charRg st="132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2626" name="标题 922625"/>
          <p:cNvSpPr>
            <a:spLocks noGrp="1"/>
          </p:cNvSpPr>
          <p:nvPr>
            <p:ph type="title"/>
          </p:nvPr>
        </p:nvSpPr>
        <p:spPr>
          <a:xfrm>
            <a:off x="495300" y="152400"/>
            <a:ext cx="7772400" cy="1016000"/>
          </a:xfrm>
        </p:spPr>
        <p:txBody>
          <a:bodyPr anchor="ctr" anchorCtr="0"/>
          <a:p>
            <a:r>
              <a:rPr lang="zh-CN" altLang="en-US" dirty="0"/>
              <a:t>例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pic>
        <p:nvPicPr>
          <p:cNvPr id="922628" name="图片 922627" descr="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1120775"/>
            <a:ext cx="5715000" cy="195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664" name="矩形 922663"/>
          <p:cNvSpPr/>
          <p:nvPr/>
        </p:nvSpPr>
        <p:spPr>
          <a:xfrm>
            <a:off x="4143375" y="5191125"/>
            <a:ext cx="274638" cy="619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2665" name="对象 922664"/>
          <p:cNvGraphicFramePr/>
          <p:nvPr/>
        </p:nvGraphicFramePr>
        <p:xfrm>
          <a:off x="1971675" y="5478463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2" imgW="1305560" imgH="1082675" progId="MS_ClipArt_Gallery.2">
                  <p:embed/>
                </p:oleObj>
              </mc:Choice>
              <mc:Fallback>
                <p:oleObj name="" r:id="rId2" imgW="1305560" imgH="1082675" progId="MS_ClipArt_Gallery.2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1675" y="5478463"/>
                        <a:ext cx="39687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6" name="对象 922665"/>
          <p:cNvGraphicFramePr/>
          <p:nvPr/>
        </p:nvGraphicFramePr>
        <p:xfrm>
          <a:off x="4538663" y="54895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38663" y="5489575"/>
                        <a:ext cx="39687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7" name="对象 922666"/>
          <p:cNvGraphicFramePr/>
          <p:nvPr/>
        </p:nvGraphicFramePr>
        <p:xfrm>
          <a:off x="5311775" y="5448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1775" y="5448300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68" name="对象 922667"/>
          <p:cNvGraphicFramePr/>
          <p:nvPr/>
        </p:nvGraphicFramePr>
        <p:xfrm>
          <a:off x="2598738" y="55006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738" y="55006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69" name="矩形 922668"/>
          <p:cNvSpPr/>
          <p:nvPr/>
        </p:nvSpPr>
        <p:spPr>
          <a:xfrm>
            <a:off x="5891213" y="5199063"/>
            <a:ext cx="274637" cy="619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22670" name="矩形 922669"/>
          <p:cNvSpPr/>
          <p:nvPr/>
        </p:nvSpPr>
        <p:spPr>
          <a:xfrm>
            <a:off x="2441575" y="5189538"/>
            <a:ext cx="274638" cy="60325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2671" name="对象 922670"/>
          <p:cNvGraphicFramePr/>
          <p:nvPr/>
        </p:nvGraphicFramePr>
        <p:xfrm>
          <a:off x="3492500" y="5351463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5351463"/>
                        <a:ext cx="395288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2" name="对象 922671"/>
          <p:cNvGraphicFramePr/>
          <p:nvPr/>
        </p:nvGraphicFramePr>
        <p:xfrm>
          <a:off x="3906838" y="5783263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6838" y="5783263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3" name="对象 922672"/>
          <p:cNvGraphicFramePr/>
          <p:nvPr/>
        </p:nvGraphicFramePr>
        <p:xfrm>
          <a:off x="6697663" y="53228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7663" y="53228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4" name="对象 922673"/>
          <p:cNvGraphicFramePr/>
          <p:nvPr/>
        </p:nvGraphicFramePr>
        <p:xfrm>
          <a:off x="5981700" y="5656263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81700" y="5656263"/>
                        <a:ext cx="395288" cy="30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75" name="对象 922674"/>
          <p:cNvGraphicFramePr/>
          <p:nvPr/>
        </p:nvGraphicFramePr>
        <p:xfrm>
          <a:off x="1555750" y="50450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1" imgW="1305560" imgH="1082675" progId="MS_ClipArt_Gallery.2">
                  <p:embed/>
                </p:oleObj>
              </mc:Choice>
              <mc:Fallback>
                <p:oleObj name="" r:id="rId11" imgW="1305560" imgH="1082675" progId="MS_ClipArt_Gallery.2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50" y="5045075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76" name="直接连接符 922675"/>
          <p:cNvSpPr/>
          <p:nvPr/>
        </p:nvSpPr>
        <p:spPr>
          <a:xfrm flipH="1">
            <a:off x="1912938" y="5192713"/>
            <a:ext cx="5270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7" name="直接连接符 922676"/>
          <p:cNvSpPr/>
          <p:nvPr/>
        </p:nvSpPr>
        <p:spPr>
          <a:xfrm flipH="1">
            <a:off x="2279650" y="5235575"/>
            <a:ext cx="258763" cy="284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8" name="直接连接符 922677"/>
          <p:cNvSpPr/>
          <p:nvPr/>
        </p:nvSpPr>
        <p:spPr>
          <a:xfrm>
            <a:off x="2678113" y="5262563"/>
            <a:ext cx="68262" cy="265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79" name="直接连接符 922678"/>
          <p:cNvSpPr/>
          <p:nvPr/>
        </p:nvSpPr>
        <p:spPr>
          <a:xfrm flipH="1">
            <a:off x="3860800" y="5227638"/>
            <a:ext cx="328613" cy="195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0" name="直接连接符 922679"/>
          <p:cNvSpPr/>
          <p:nvPr/>
        </p:nvSpPr>
        <p:spPr>
          <a:xfrm flipH="1">
            <a:off x="4157663" y="5245100"/>
            <a:ext cx="120650" cy="5286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1" name="直接连接符 922680"/>
          <p:cNvSpPr/>
          <p:nvPr/>
        </p:nvSpPr>
        <p:spPr>
          <a:xfrm>
            <a:off x="4448175" y="5192713"/>
            <a:ext cx="217488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2" name="直接连接符 922681"/>
          <p:cNvSpPr/>
          <p:nvPr/>
        </p:nvSpPr>
        <p:spPr>
          <a:xfrm flipH="1">
            <a:off x="5661025" y="5262563"/>
            <a:ext cx="406400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3" name="直接连接符 922682"/>
          <p:cNvSpPr/>
          <p:nvPr/>
        </p:nvSpPr>
        <p:spPr>
          <a:xfrm flipH="1">
            <a:off x="6137275" y="5235575"/>
            <a:ext cx="9525" cy="425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84" name="直接连接符 922683"/>
          <p:cNvSpPr/>
          <p:nvPr/>
        </p:nvSpPr>
        <p:spPr>
          <a:xfrm>
            <a:off x="6256338" y="5165725"/>
            <a:ext cx="487362" cy="220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922685" name="组合 922684"/>
          <p:cNvGrpSpPr/>
          <p:nvPr/>
        </p:nvGrpSpPr>
        <p:grpSpPr>
          <a:xfrm>
            <a:off x="4192588" y="3870325"/>
            <a:ext cx="352425" cy="227013"/>
            <a:chOff x="620" y="1640"/>
            <a:chExt cx="288" cy="209"/>
          </a:xfrm>
        </p:grpSpPr>
        <p:sp>
          <p:nvSpPr>
            <p:cNvPr id="922686" name="直接连接符 922685"/>
            <p:cNvSpPr/>
            <p:nvPr/>
          </p:nvSpPr>
          <p:spPr>
            <a:xfrm>
              <a:off x="908" y="1640"/>
              <a:ext cx="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2687" name="矩形 922686"/>
            <p:cNvSpPr/>
            <p:nvPr/>
          </p:nvSpPr>
          <p:spPr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pSp>
          <p:nvGrpSpPr>
            <p:cNvPr id="922688" name="组合 922687"/>
            <p:cNvGrpSpPr/>
            <p:nvPr/>
          </p:nvGrpSpPr>
          <p:grpSpPr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2689" name="直接连接符 922688"/>
              <p:cNvSpPr/>
              <p:nvPr/>
            </p:nvSpPr>
            <p:spPr>
              <a:xfrm>
                <a:off x="624" y="3456"/>
                <a:ext cx="192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2690" name="直接连接符 922689"/>
              <p:cNvSpPr/>
              <p:nvPr/>
            </p:nvSpPr>
            <p:spPr>
              <a:xfrm flipH="1">
                <a:off x="576" y="3456"/>
                <a:ext cx="288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922691" name="直接连接符 922690"/>
          <p:cNvSpPr/>
          <p:nvPr/>
        </p:nvSpPr>
        <p:spPr>
          <a:xfrm flipH="1">
            <a:off x="2668588" y="4098925"/>
            <a:ext cx="1581150" cy="9699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2" name="直接连接符 922691"/>
          <p:cNvSpPr/>
          <p:nvPr/>
        </p:nvSpPr>
        <p:spPr>
          <a:xfrm>
            <a:off x="4397375" y="4090988"/>
            <a:ext cx="0" cy="10033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3" name="直接连接符 922692"/>
          <p:cNvSpPr/>
          <p:nvPr/>
        </p:nvSpPr>
        <p:spPr>
          <a:xfrm flipH="1" flipV="1">
            <a:off x="4546600" y="4046538"/>
            <a:ext cx="1420813" cy="1111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94" name="文本框 922693"/>
          <p:cNvSpPr txBox="1"/>
          <p:nvPr/>
        </p:nvSpPr>
        <p:spPr>
          <a:xfrm>
            <a:off x="2809875" y="4933950"/>
            <a:ext cx="106521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695" name="文本框 922694"/>
          <p:cNvSpPr txBox="1"/>
          <p:nvPr/>
        </p:nvSpPr>
        <p:spPr>
          <a:xfrm>
            <a:off x="4532313" y="487203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696" name="文本框 922695"/>
          <p:cNvSpPr txBox="1"/>
          <p:nvPr/>
        </p:nvSpPr>
        <p:spPr>
          <a:xfrm>
            <a:off x="6348413" y="482123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集线器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697" name="文本框 922696"/>
          <p:cNvSpPr txBox="1"/>
          <p:nvPr/>
        </p:nvSpPr>
        <p:spPr>
          <a:xfrm>
            <a:off x="4648200" y="368617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交换机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698" name="文本框 922697"/>
          <p:cNvSpPr txBox="1"/>
          <p:nvPr/>
        </p:nvSpPr>
        <p:spPr>
          <a:xfrm>
            <a:off x="457200" y="4548188"/>
            <a:ext cx="209073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>
                <a:latin typeface="Comic Sans MS" panose="030F0702030302020204" pitchFamily="66" charset="0"/>
                <a:ea typeface="宋体" panose="02010600030101010101" pitchFamily="2" charset="-122"/>
              </a:rPr>
              <a:t>62-FE-F7-11-89-A3</a:t>
            </a:r>
            <a:endParaRPr lang="en-US" altLang="zh-CN" sz="16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707" name="文本框 922706"/>
          <p:cNvSpPr txBox="1"/>
          <p:nvPr/>
        </p:nvSpPr>
        <p:spPr>
          <a:xfrm>
            <a:off x="3806825" y="39370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708" name="文本框 922707"/>
          <p:cNvSpPr txBox="1"/>
          <p:nvPr/>
        </p:nvSpPr>
        <p:spPr>
          <a:xfrm>
            <a:off x="4127500" y="42211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709" name="文本框 922708"/>
          <p:cNvSpPr txBox="1"/>
          <p:nvPr/>
        </p:nvSpPr>
        <p:spPr>
          <a:xfrm>
            <a:off x="4552950" y="4181475"/>
            <a:ext cx="3238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2710" name="文本框 922709"/>
          <p:cNvSpPr txBox="1"/>
          <p:nvPr/>
        </p:nvSpPr>
        <p:spPr>
          <a:xfrm>
            <a:off x="6819900" y="5754688"/>
            <a:ext cx="209073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>
                <a:latin typeface="Comic Sans MS" panose="030F0702030302020204" pitchFamily="66" charset="0"/>
                <a:ea typeface="宋体" panose="02010600030101010101" pitchFamily="2" charset="-122"/>
              </a:rPr>
              <a:t>7C-BA-B2-B4-91-10</a:t>
            </a:r>
            <a:endParaRPr lang="en-US" altLang="zh-CN" sz="16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0834" name="标题 7608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链路层提供的服务</a:t>
            </a:r>
            <a:endParaRPr lang="zh-CN" altLang="en-US" dirty="0"/>
          </a:p>
        </p:txBody>
      </p:sp>
      <p:sp>
        <p:nvSpPr>
          <p:cNvPr id="760835" name="文本占位符 7608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半双工和全双工：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全双工传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输：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链路两端的节点可以同时传输分组。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半双工传输：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链路两端的节点不能同时传输和接收，只能交替。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3650" name="标题 9236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过滤和转发的原理：</a:t>
            </a:r>
            <a:endParaRPr lang="zh-CN" altLang="en-US" dirty="0"/>
          </a:p>
        </p:txBody>
      </p:sp>
      <p:sp>
        <p:nvSpPr>
          <p:cNvPr id="923651" name="文本占位符 923650"/>
          <p:cNvSpPr>
            <a:spLocks noGrp="1"/>
          </p:cNvSpPr>
          <p:nvPr>
            <p:ph type="body" idx="1"/>
          </p:nvPr>
        </p:nvSpPr>
        <p:spPr>
          <a:xfrm>
            <a:off x="533400" y="1397000"/>
            <a:ext cx="7772400" cy="51054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交换机从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</a:t>
            </a:r>
            <a:r>
              <a:rPr lang="zh-CN" altLang="en-US" sz="2400" b="1" dirty="0">
                <a:ea typeface="华文中宋" panose="02010600040101010101" pitchFamily="2" charset="-122"/>
              </a:rPr>
              <a:t>收到一个帧；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根据目的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地址查表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找到对应项：</a:t>
            </a:r>
            <a:r>
              <a:rPr lang="zh-CN" altLang="en-US" sz="2400" b="1" dirty="0">
                <a:ea typeface="华文中宋" panose="02010600040101010101" pitchFamily="2" charset="-122"/>
              </a:rPr>
              <a:t>确定转发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接口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ea typeface="华文中宋" panose="02010600040101010101" pitchFamily="2" charset="-122"/>
              </a:rPr>
              <a:t>判断目的节点与源节点是否在同一个网段：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SzPct val="110000"/>
              <a:buFontTx/>
              <a:buChar char="•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同段（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 = 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丢弃此帧（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过滤</a:t>
            </a:r>
            <a:r>
              <a:rPr lang="zh-CN" altLang="en-US" sz="2400" b="1" dirty="0">
                <a:ea typeface="华文中宋" panose="02010600040101010101" pitchFamily="2" charset="-122"/>
              </a:rPr>
              <a:t>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SzPct val="110000"/>
              <a:buFontTx/>
              <a:buChar char="•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不同段（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x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  <a:sym typeface="Symbol" panose="05050102010706020507" pitchFamily="18" charset="2"/>
              </a:rPr>
              <a:t>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y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将该帧放到接口</a:t>
            </a:r>
            <a:r>
              <a:rPr lang="en-US" altLang="zh-CN" sz="2400" b="1" i="1">
                <a:ea typeface="华文中宋" panose="02010600040101010101" pitchFamily="2" charset="-122"/>
              </a:rPr>
              <a:t>y</a:t>
            </a:r>
            <a:r>
              <a:rPr lang="zh-CN" altLang="en-US" sz="2400" b="1" dirty="0">
                <a:ea typeface="华文中宋" panose="02010600040101010101" pitchFamily="2" charset="-122"/>
              </a:rPr>
              <a:t>的输出缓冲区（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保证同一个网段中通信的帧，不被交换机转发到另一个网段去。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未找到：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向所有(除接收接口外)其它接口转发，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进入自学习。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36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3651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3651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6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3651">
                                            <p:txEl>
                                              <p:charRg st="6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8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3651">
                                            <p:txEl>
                                              <p:charRg st="80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10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23651">
                                            <p:txEl>
                                              <p:charRg st="110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charRg st="151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3651">
                                            <p:txEl>
                                              <p:charRg st="151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25698" name="标题 925697"/>
          <p:cNvSpPr>
            <a:spLocks noGrp="1"/>
          </p:cNvSpPr>
          <p:nvPr>
            <p:ph type="title"/>
          </p:nvPr>
        </p:nvSpPr>
        <p:spPr>
          <a:xfrm>
            <a:off x="495300" y="0"/>
            <a:ext cx="7772400" cy="1143000"/>
          </a:xfrm>
        </p:spPr>
        <p:txBody>
          <a:bodyPr anchor="ctr" anchorCtr="0"/>
          <a:p>
            <a:r>
              <a:rPr lang="zh-CN" altLang="en-US" sz="3600" dirty="0"/>
              <a:t>例子</a:t>
            </a:r>
            <a:endParaRPr lang="en-US" altLang="zh-CN"/>
          </a:p>
        </p:txBody>
      </p:sp>
      <p:sp>
        <p:nvSpPr>
          <p:cNvPr id="925699" name="文本占位符 925698"/>
          <p:cNvSpPr>
            <a:spLocks noGrp="1"/>
          </p:cNvSpPr>
          <p:nvPr>
            <p:ph type="body" idx="1"/>
          </p:nvPr>
        </p:nvSpPr>
        <p:spPr>
          <a:xfrm>
            <a:off x="411163" y="1076325"/>
            <a:ext cx="7772400" cy="2070100"/>
          </a:xfrm>
        </p:spPr>
        <p:txBody>
          <a:bodyPr/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zh-CN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A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向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B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发帧：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收到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查表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同一网段，丢弃此帧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D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向</a:t>
            </a:r>
            <a:r>
              <a:rPr lang="en-US" altLang="zh-CN" sz="2400" b="1">
                <a:solidFill>
                  <a:srgbClr val="FF6600"/>
                </a:solidFill>
                <a:ea typeface="华文中宋" panose="02010600040101010101" pitchFamily="2" charset="-122"/>
                <a:sym typeface="Wingdings 2" panose="05020102010507070707" pitchFamily="18" charset="2"/>
              </a:rPr>
              <a:t>C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发帧：</a:t>
            </a:r>
            <a:r>
              <a:rPr lang="en-US" altLang="zh-CN" sz="2400" b="1">
                <a:ea typeface="华文中宋" panose="02010600040101010101" pitchFamily="2" charset="-122"/>
              </a:rPr>
              <a:t>2#</a:t>
            </a:r>
            <a:r>
              <a:rPr lang="zh-CN" altLang="en-US" sz="2400" b="1" dirty="0">
                <a:ea typeface="华文中宋" panose="02010600040101010101" pitchFamily="2" charset="-122"/>
              </a:rPr>
              <a:t>收到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查表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ea typeface="华文中宋" panose="02010600040101010101" pitchFamily="2" charset="-122"/>
              </a:rPr>
              <a:t>不同网段，从</a:t>
            </a:r>
            <a:r>
              <a:rPr lang="en-US" altLang="zh-CN" sz="2400" b="1">
                <a:ea typeface="华文中宋" panose="02010600040101010101" pitchFamily="2" charset="-122"/>
              </a:rPr>
              <a:t>1#</a:t>
            </a:r>
            <a:r>
              <a:rPr lang="zh-CN" altLang="en-US" sz="2400" b="1" dirty="0">
                <a:ea typeface="华文中宋" panose="02010600040101010101" pitchFamily="2" charset="-122"/>
              </a:rPr>
              <a:t>转发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zh-CN" sz="2400" b="1">
              <a:ea typeface="华文中宋" panose="02010600040101010101" pitchFamily="2" charset="-122"/>
            </a:endParaRPr>
          </a:p>
        </p:txBody>
      </p:sp>
      <p:sp>
        <p:nvSpPr>
          <p:cNvPr id="925701" name="矩形 925700"/>
          <p:cNvSpPr/>
          <p:nvPr/>
        </p:nvSpPr>
        <p:spPr>
          <a:xfrm>
            <a:off x="4143375" y="5191125"/>
            <a:ext cx="274638" cy="61913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5702" name="对象 925701"/>
          <p:cNvGraphicFramePr/>
          <p:nvPr/>
        </p:nvGraphicFramePr>
        <p:xfrm>
          <a:off x="1971675" y="5478463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1675" y="5478463"/>
                        <a:ext cx="39687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3" name="对象 925702"/>
          <p:cNvGraphicFramePr/>
          <p:nvPr/>
        </p:nvGraphicFramePr>
        <p:xfrm>
          <a:off x="4538663" y="54895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38663" y="5489575"/>
                        <a:ext cx="39687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4" name="对象 925703"/>
          <p:cNvGraphicFramePr/>
          <p:nvPr/>
        </p:nvGraphicFramePr>
        <p:xfrm>
          <a:off x="5311775" y="5448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1775" y="5448300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5" name="对象 925704"/>
          <p:cNvGraphicFramePr/>
          <p:nvPr/>
        </p:nvGraphicFramePr>
        <p:xfrm>
          <a:off x="2598738" y="55006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8738" y="55006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06" name="矩形 925705"/>
          <p:cNvSpPr/>
          <p:nvPr/>
        </p:nvSpPr>
        <p:spPr>
          <a:xfrm>
            <a:off x="5891213" y="5199063"/>
            <a:ext cx="274637" cy="61912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sp>
        <p:nvSpPr>
          <p:cNvPr id="925707" name="矩形 925706"/>
          <p:cNvSpPr/>
          <p:nvPr/>
        </p:nvSpPr>
        <p:spPr>
          <a:xfrm>
            <a:off x="2441575" y="5189538"/>
            <a:ext cx="274638" cy="60325"/>
          </a:xfrm>
          <a:prstGeom prst="rect">
            <a:avLst/>
          </a:prstGeom>
          <a:solidFill>
            <a:schemeClr val="hlink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/>
          <a:p>
            <a:endParaRPr lang="zh-CN" altLang="en-US"/>
          </a:p>
        </p:txBody>
      </p:sp>
      <p:graphicFrame>
        <p:nvGraphicFramePr>
          <p:cNvPr id="925708" name="对象 925707"/>
          <p:cNvGraphicFramePr/>
          <p:nvPr/>
        </p:nvGraphicFramePr>
        <p:xfrm>
          <a:off x="3492500" y="5351463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6" imgW="1305560" imgH="1082675" progId="MS_ClipArt_Gallery.2">
                  <p:embed/>
                </p:oleObj>
              </mc:Choice>
              <mc:Fallback>
                <p:oleObj name="" r:id="rId6" imgW="1305560" imgH="1082675" progId="MS_ClipArt_Gallery.2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5351463"/>
                        <a:ext cx="395288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9" name="对象 925708"/>
          <p:cNvGraphicFramePr/>
          <p:nvPr/>
        </p:nvGraphicFramePr>
        <p:xfrm>
          <a:off x="3906838" y="5783263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7" imgW="1305560" imgH="1082675" progId="MS_ClipArt_Gallery.2">
                  <p:embed/>
                </p:oleObj>
              </mc:Choice>
              <mc:Fallback>
                <p:oleObj name="" r:id="rId7" imgW="1305560" imgH="1082675" progId="MS_ClipArt_Gallery.2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6838" y="5783263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0" name="对象 925709"/>
          <p:cNvGraphicFramePr/>
          <p:nvPr/>
        </p:nvGraphicFramePr>
        <p:xfrm>
          <a:off x="6697663" y="5322888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8" imgW="1305560" imgH="1082675" progId="MS_ClipArt_Gallery.2">
                  <p:embed/>
                </p:oleObj>
              </mc:Choice>
              <mc:Fallback>
                <p:oleObj name="" r:id="rId8" imgW="1305560" imgH="1082675" progId="MS_ClipArt_Gallery.2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97663" y="5322888"/>
                        <a:ext cx="395287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1" name="对象 925710"/>
          <p:cNvGraphicFramePr/>
          <p:nvPr/>
        </p:nvGraphicFramePr>
        <p:xfrm>
          <a:off x="5981700" y="5656263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9" imgW="1305560" imgH="1082675" progId="MS_ClipArt_Gallery.2">
                  <p:embed/>
                </p:oleObj>
              </mc:Choice>
              <mc:Fallback>
                <p:oleObj name="" r:id="rId9" imgW="1305560" imgH="1082675" progId="MS_ClipArt_Gallery.2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81700" y="5656263"/>
                        <a:ext cx="395288" cy="30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12" name="对象 925711"/>
          <p:cNvGraphicFramePr/>
          <p:nvPr/>
        </p:nvGraphicFramePr>
        <p:xfrm>
          <a:off x="1555750" y="50450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0" imgW="1305560" imgH="1082675" progId="MS_ClipArt_Gallery.2">
                  <p:embed/>
                </p:oleObj>
              </mc:Choice>
              <mc:Fallback>
                <p:oleObj name="" r:id="rId10" imgW="1305560" imgH="1082675" progId="MS_ClipArt_Gallery.2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0" y="5045075"/>
                        <a:ext cx="395288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13" name="直接连接符 925712"/>
          <p:cNvSpPr/>
          <p:nvPr/>
        </p:nvSpPr>
        <p:spPr>
          <a:xfrm flipH="1">
            <a:off x="1912938" y="5192713"/>
            <a:ext cx="5270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4" name="直接连接符 925713"/>
          <p:cNvSpPr/>
          <p:nvPr/>
        </p:nvSpPr>
        <p:spPr>
          <a:xfrm flipH="1">
            <a:off x="2279650" y="5235575"/>
            <a:ext cx="258763" cy="284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5" name="直接连接符 925714"/>
          <p:cNvSpPr/>
          <p:nvPr/>
        </p:nvSpPr>
        <p:spPr>
          <a:xfrm>
            <a:off x="2678113" y="5262563"/>
            <a:ext cx="68262" cy="265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6" name="直接连接符 925715"/>
          <p:cNvSpPr/>
          <p:nvPr/>
        </p:nvSpPr>
        <p:spPr>
          <a:xfrm flipH="1">
            <a:off x="3860800" y="5227638"/>
            <a:ext cx="328613" cy="195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7" name="直接连接符 925716"/>
          <p:cNvSpPr/>
          <p:nvPr/>
        </p:nvSpPr>
        <p:spPr>
          <a:xfrm flipH="1">
            <a:off x="4157663" y="5245100"/>
            <a:ext cx="120650" cy="5286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8" name="直接连接符 925717"/>
          <p:cNvSpPr/>
          <p:nvPr/>
        </p:nvSpPr>
        <p:spPr>
          <a:xfrm>
            <a:off x="4448175" y="5192713"/>
            <a:ext cx="217488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19" name="直接连接符 925718"/>
          <p:cNvSpPr/>
          <p:nvPr/>
        </p:nvSpPr>
        <p:spPr>
          <a:xfrm flipH="1">
            <a:off x="5661025" y="5262563"/>
            <a:ext cx="406400" cy="220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0" name="直接连接符 925719"/>
          <p:cNvSpPr/>
          <p:nvPr/>
        </p:nvSpPr>
        <p:spPr>
          <a:xfrm flipH="1">
            <a:off x="6137275" y="5235575"/>
            <a:ext cx="9525" cy="425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1" name="直接连接符 925720"/>
          <p:cNvSpPr/>
          <p:nvPr/>
        </p:nvSpPr>
        <p:spPr>
          <a:xfrm>
            <a:off x="6256338" y="5165725"/>
            <a:ext cx="487362" cy="2206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925722" name="组合 925721"/>
          <p:cNvGrpSpPr/>
          <p:nvPr/>
        </p:nvGrpSpPr>
        <p:grpSpPr>
          <a:xfrm>
            <a:off x="4192588" y="3870325"/>
            <a:ext cx="352425" cy="227013"/>
            <a:chOff x="620" y="1640"/>
            <a:chExt cx="288" cy="209"/>
          </a:xfrm>
        </p:grpSpPr>
        <p:sp>
          <p:nvSpPr>
            <p:cNvPr id="925723" name="直接连接符 925722"/>
            <p:cNvSpPr/>
            <p:nvPr/>
          </p:nvSpPr>
          <p:spPr>
            <a:xfrm>
              <a:off x="908" y="1640"/>
              <a:ext cx="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724" name="矩形 925723"/>
            <p:cNvSpPr/>
            <p:nvPr/>
          </p:nvSpPr>
          <p:spPr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/>
            <a:p>
              <a:endParaRPr lang="zh-CN" altLang="en-US"/>
            </a:p>
          </p:txBody>
        </p:sp>
        <p:grpSp>
          <p:nvGrpSpPr>
            <p:cNvPr id="925725" name="组合 925724"/>
            <p:cNvGrpSpPr/>
            <p:nvPr/>
          </p:nvGrpSpPr>
          <p:grpSpPr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5726" name="直接连接符 925725"/>
              <p:cNvSpPr/>
              <p:nvPr/>
            </p:nvSpPr>
            <p:spPr>
              <a:xfrm>
                <a:off x="624" y="3456"/>
                <a:ext cx="192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5727" name="直接连接符 925726"/>
              <p:cNvSpPr/>
              <p:nvPr/>
            </p:nvSpPr>
            <p:spPr>
              <a:xfrm flipH="1">
                <a:off x="576" y="3456"/>
                <a:ext cx="288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925728" name="直接连接符 925727"/>
          <p:cNvSpPr/>
          <p:nvPr/>
        </p:nvSpPr>
        <p:spPr>
          <a:xfrm flipH="1">
            <a:off x="2668588" y="4098925"/>
            <a:ext cx="1581150" cy="9699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29" name="直接连接符 925728"/>
          <p:cNvSpPr/>
          <p:nvPr/>
        </p:nvSpPr>
        <p:spPr>
          <a:xfrm>
            <a:off x="4397375" y="4090988"/>
            <a:ext cx="0" cy="10033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30" name="直接连接符 925729"/>
          <p:cNvSpPr/>
          <p:nvPr/>
        </p:nvSpPr>
        <p:spPr>
          <a:xfrm flipH="1" flipV="1">
            <a:off x="4546600" y="4046538"/>
            <a:ext cx="1420813" cy="1111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31" name="文本框 925730"/>
          <p:cNvSpPr txBox="1"/>
          <p:nvPr/>
        </p:nvSpPr>
        <p:spPr>
          <a:xfrm>
            <a:off x="2809875" y="4933950"/>
            <a:ext cx="1065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S1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2" name="文本框 925731"/>
          <p:cNvSpPr txBox="1"/>
          <p:nvPr/>
        </p:nvSpPr>
        <p:spPr>
          <a:xfrm>
            <a:off x="4532313" y="4872038"/>
            <a:ext cx="4813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S2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3" name="文本框 925732"/>
          <p:cNvSpPr txBox="1"/>
          <p:nvPr/>
        </p:nvSpPr>
        <p:spPr>
          <a:xfrm>
            <a:off x="6348413" y="4821238"/>
            <a:ext cx="4813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S3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4" name="文本框 925733"/>
          <p:cNvSpPr txBox="1"/>
          <p:nvPr/>
        </p:nvSpPr>
        <p:spPr>
          <a:xfrm>
            <a:off x="4648200" y="368617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交换机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5" name="文本框 925734"/>
          <p:cNvSpPr txBox="1"/>
          <p:nvPr/>
        </p:nvSpPr>
        <p:spPr>
          <a:xfrm>
            <a:off x="1244600" y="4992688"/>
            <a:ext cx="350838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A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6" name="文本框 925735"/>
          <p:cNvSpPr txBox="1"/>
          <p:nvPr/>
        </p:nvSpPr>
        <p:spPr>
          <a:xfrm>
            <a:off x="1925638" y="5765800"/>
            <a:ext cx="32861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7" name="文本框 925736"/>
          <p:cNvSpPr txBox="1"/>
          <p:nvPr/>
        </p:nvSpPr>
        <p:spPr>
          <a:xfrm>
            <a:off x="2582863" y="5778500"/>
            <a:ext cx="32226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C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8" name="文本框 925737"/>
          <p:cNvSpPr txBox="1"/>
          <p:nvPr/>
        </p:nvSpPr>
        <p:spPr>
          <a:xfrm>
            <a:off x="3394075" y="5599113"/>
            <a:ext cx="3492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39" name="文本框 925738"/>
          <p:cNvSpPr txBox="1"/>
          <p:nvPr/>
        </p:nvSpPr>
        <p:spPr>
          <a:xfrm>
            <a:off x="4270375" y="5856288"/>
            <a:ext cx="327025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E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0" name="文本框 925739"/>
          <p:cNvSpPr txBox="1"/>
          <p:nvPr/>
        </p:nvSpPr>
        <p:spPr>
          <a:xfrm>
            <a:off x="4913313" y="5572125"/>
            <a:ext cx="32226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F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1" name="文本框 925740"/>
          <p:cNvSpPr txBox="1"/>
          <p:nvPr/>
        </p:nvSpPr>
        <p:spPr>
          <a:xfrm>
            <a:off x="5454650" y="5715000"/>
            <a:ext cx="33972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G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2" name="文本框 925741"/>
          <p:cNvSpPr txBox="1"/>
          <p:nvPr/>
        </p:nvSpPr>
        <p:spPr>
          <a:xfrm>
            <a:off x="6318250" y="5791200"/>
            <a:ext cx="360363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H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3" name="文本框 925742"/>
          <p:cNvSpPr txBox="1"/>
          <p:nvPr/>
        </p:nvSpPr>
        <p:spPr>
          <a:xfrm>
            <a:off x="7064375" y="5237163"/>
            <a:ext cx="309563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I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4" name="直接连接符 925743"/>
          <p:cNvSpPr/>
          <p:nvPr/>
        </p:nvSpPr>
        <p:spPr>
          <a:xfrm>
            <a:off x="7080250" y="3195638"/>
            <a:ext cx="1981200" cy="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45" name="直接连接符 925744"/>
          <p:cNvSpPr/>
          <p:nvPr/>
        </p:nvSpPr>
        <p:spPr>
          <a:xfrm>
            <a:off x="7954963" y="2846388"/>
            <a:ext cx="0" cy="1944687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5746" name="文本框 925745"/>
          <p:cNvSpPr txBox="1"/>
          <p:nvPr/>
        </p:nvSpPr>
        <p:spPr>
          <a:xfrm>
            <a:off x="7145338" y="2797175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地址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7" name="文本框 925746"/>
          <p:cNvSpPr txBox="1"/>
          <p:nvPr/>
        </p:nvSpPr>
        <p:spPr>
          <a:xfrm>
            <a:off x="7966075" y="2808288"/>
            <a:ext cx="6413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接口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8" name="文本框 925747"/>
          <p:cNvSpPr txBox="1"/>
          <p:nvPr/>
        </p:nvSpPr>
        <p:spPr>
          <a:xfrm>
            <a:off x="7464425" y="3227388"/>
            <a:ext cx="350838" cy="17399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A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C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49" name="文本框 925748"/>
          <p:cNvSpPr txBox="1"/>
          <p:nvPr/>
        </p:nvSpPr>
        <p:spPr>
          <a:xfrm>
            <a:off x="8043863" y="3225800"/>
            <a:ext cx="323850" cy="11906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50" name="文本框 925749"/>
          <p:cNvSpPr txBox="1"/>
          <p:nvPr/>
        </p:nvSpPr>
        <p:spPr>
          <a:xfrm>
            <a:off x="3806825" y="3937000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51" name="文本框 925750"/>
          <p:cNvSpPr txBox="1"/>
          <p:nvPr/>
        </p:nvSpPr>
        <p:spPr>
          <a:xfrm>
            <a:off x="4127500" y="4221163"/>
            <a:ext cx="3238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25752" name="文本框 925751"/>
          <p:cNvSpPr txBox="1"/>
          <p:nvPr/>
        </p:nvSpPr>
        <p:spPr>
          <a:xfrm>
            <a:off x="4552950" y="4181475"/>
            <a:ext cx="3238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charRg st="31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699">
                                            <p:txEl>
                                              <p:charRg st="31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305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多交换机自学习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>
          <a:xfrm>
            <a:off x="698500" y="1320800"/>
            <a:ext cx="7881938" cy="6826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交换机也可以被连接在一起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8" cy="1676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Q: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从</a:t>
            </a:r>
            <a:r>
              <a:rPr kumimoji="0" lang="en-US" altLang="zh-CN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发送数据帧到</a:t>
            </a:r>
            <a:r>
              <a:rPr kumimoji="0" lang="en-US" altLang="zh-CN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G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sym typeface="+mn-ea"/>
              </a:rPr>
              <a:t>S</a:t>
            </a:r>
            <a:r>
              <a:rPr lang="en-US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怎么知道通过</a:t>
            </a:r>
            <a:r>
              <a:rPr lang="en-US" altLang="zh-CN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S</a:t>
            </a:r>
            <a:r>
              <a:rPr lang="en-US" altLang="zh-CN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S</a:t>
            </a:r>
            <a:r>
              <a:rPr lang="en-US" altLang="zh-CN" sz="280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8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sym typeface="+mn-ea"/>
              </a:rPr>
              <a:t>转发进行帧转发？</a:t>
            </a:r>
            <a:endParaRPr lang="zh-CN" altLang="en-US" sz="28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-84" charset="0"/>
              <a:ea typeface="宋体" panose="02010600030101010101" pitchFamily="2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A:</a:t>
            </a:r>
            <a:r>
              <a:rPr kumimoji="0" lang="zh-CN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自学习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宋体" panose="02010600030101010101" pitchFamily="2" charset="-122"/>
                <a:cs typeface="+mn-cs"/>
              </a:rPr>
              <a:t>与单交换机的做法一样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-84" charset="0"/>
                <a:ea typeface="MS PGothic" panose="020B0600070205080204" pitchFamily="-84" charset="-128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-84" charset="0"/>
              <a:ea typeface="MS PGothic" panose="020B0600070205080204" pitchFamily="-84" charset="-128"/>
              <a:cs typeface="+mn-cs"/>
            </a:endParaRPr>
          </a:p>
        </p:txBody>
      </p:sp>
      <p:grpSp>
        <p:nvGrpSpPr>
          <p:cNvPr id="173062" name="Group 1"/>
          <p:cNvGrpSpPr/>
          <p:nvPr/>
        </p:nvGrpSpPr>
        <p:grpSpPr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173104" name="Line 20"/>
            <p:cNvSpPr/>
            <p:nvPr/>
          </p:nvSpPr>
          <p:spPr>
            <a:xfrm flipH="1">
              <a:off x="1582903" y="3030456"/>
              <a:ext cx="555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5" name="Line 21"/>
            <p:cNvSpPr/>
            <p:nvPr/>
          </p:nvSpPr>
          <p:spPr>
            <a:xfrm flipH="1">
              <a:off x="1970355" y="3078074"/>
              <a:ext cx="271534" cy="3142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6" name="Line 22"/>
            <p:cNvSpPr/>
            <p:nvPr/>
          </p:nvSpPr>
          <p:spPr>
            <a:xfrm>
              <a:off x="2389566" y="3106645"/>
              <a:ext cx="73044" cy="29523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7" name="Text Box 64"/>
            <p:cNvSpPr txBox="1"/>
            <p:nvPr/>
          </p:nvSpPr>
          <p:spPr>
            <a:xfrm>
              <a:off x="958850" y="2844744"/>
              <a:ext cx="350931" cy="3666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108" name="Text Box 65"/>
            <p:cNvSpPr txBox="1"/>
            <p:nvPr/>
          </p:nvSpPr>
          <p:spPr>
            <a:xfrm>
              <a:off x="1408232" y="3306642"/>
              <a:ext cx="338226" cy="3698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109" name="Text Box 73"/>
            <p:cNvSpPr txBox="1"/>
            <p:nvPr/>
          </p:nvSpPr>
          <p:spPr>
            <a:xfrm>
              <a:off x="2181548" y="2444750"/>
              <a:ext cx="423975" cy="3698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110" name="Text Box 66"/>
            <p:cNvSpPr txBox="1"/>
            <p:nvPr/>
          </p:nvSpPr>
          <p:spPr>
            <a:xfrm>
              <a:off x="2656336" y="3298706"/>
              <a:ext cx="350930" cy="3698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3111" name="Group 44"/>
            <p:cNvGrpSpPr/>
            <p:nvPr/>
          </p:nvGrpSpPr>
          <p:grpSpPr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2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112" name="Group 44"/>
            <p:cNvGrpSpPr/>
            <p:nvPr/>
          </p:nvGrpSpPr>
          <p:grpSpPr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1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113" name="Group 44"/>
            <p:cNvGrpSpPr/>
            <p:nvPr/>
          </p:nvGrpSpPr>
          <p:grpSpPr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1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7311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4817" y="2879664"/>
              <a:ext cx="678041" cy="29999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173065" name="Line 23"/>
            <p:cNvSpPr/>
            <p:nvPr/>
          </p:nvSpPr>
          <p:spPr>
            <a:xfrm flipH="1">
              <a:off x="3635258" y="3068344"/>
              <a:ext cx="346043" cy="2158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6" name="Line 24"/>
            <p:cNvSpPr/>
            <p:nvPr/>
          </p:nvSpPr>
          <p:spPr>
            <a:xfrm flipH="1">
              <a:off x="3949554" y="3087389"/>
              <a:ext cx="125401" cy="5872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7" name="Line 25"/>
            <p:cNvSpPr/>
            <p:nvPr/>
          </p:nvSpPr>
          <p:spPr>
            <a:xfrm>
              <a:off x="4254326" y="3030254"/>
              <a:ext cx="230167" cy="3618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8" name="Line 26"/>
            <p:cNvSpPr/>
            <p:nvPr/>
          </p:nvSpPr>
          <p:spPr>
            <a:xfrm flipH="1">
              <a:off x="5532145" y="3106433"/>
              <a:ext cx="428585" cy="244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69" name="Line 27"/>
            <p:cNvSpPr/>
            <p:nvPr/>
          </p:nvSpPr>
          <p:spPr>
            <a:xfrm flipH="1">
              <a:off x="6035335" y="3077866"/>
              <a:ext cx="9524" cy="4697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0" name="Line 35"/>
            <p:cNvSpPr/>
            <p:nvPr/>
          </p:nvSpPr>
          <p:spPr>
            <a:xfrm flipH="1">
              <a:off x="2379663" y="2355749"/>
              <a:ext cx="1517509" cy="53642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1" name="Line 36"/>
            <p:cNvSpPr/>
            <p:nvPr/>
          </p:nvSpPr>
          <p:spPr>
            <a:xfrm>
              <a:off x="4200356" y="2322421"/>
              <a:ext cx="0" cy="599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2" name="Line 37"/>
            <p:cNvSpPr/>
            <p:nvPr/>
          </p:nvSpPr>
          <p:spPr>
            <a:xfrm flipH="1" flipV="1">
              <a:off x="4449571" y="2306551"/>
              <a:ext cx="1406394" cy="6840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3" name="Line 63"/>
            <p:cNvSpPr/>
            <p:nvPr/>
          </p:nvSpPr>
          <p:spPr>
            <a:xfrm>
              <a:off x="6411539" y="3131826"/>
              <a:ext cx="285723" cy="1587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74" name="Text Box 67"/>
            <p:cNvSpPr txBox="1"/>
            <p:nvPr/>
          </p:nvSpPr>
          <p:spPr>
            <a:xfrm>
              <a:off x="3620973" y="3222289"/>
              <a:ext cx="349218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75" name="Text Box 68"/>
            <p:cNvSpPr txBox="1"/>
            <p:nvPr/>
          </p:nvSpPr>
          <p:spPr>
            <a:xfrm>
              <a:off x="4094004" y="3658733"/>
              <a:ext cx="338106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76" name="Text Box 69"/>
            <p:cNvSpPr txBox="1"/>
            <p:nvPr/>
          </p:nvSpPr>
          <p:spPr>
            <a:xfrm>
              <a:off x="4567035" y="3057234"/>
              <a:ext cx="325407" cy="3697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77" name="Text Box 74"/>
            <p:cNvSpPr txBox="1"/>
            <p:nvPr/>
          </p:nvSpPr>
          <p:spPr>
            <a:xfrm>
              <a:off x="3408267" y="2768387"/>
              <a:ext cx="436521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78" name="Text Box 75"/>
            <p:cNvSpPr txBox="1"/>
            <p:nvPr/>
          </p:nvSpPr>
          <p:spPr>
            <a:xfrm>
              <a:off x="4635290" y="1984375"/>
              <a:ext cx="436522" cy="366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79" name="Text Box 76"/>
            <p:cNvSpPr txBox="1"/>
            <p:nvPr/>
          </p:nvSpPr>
          <p:spPr>
            <a:xfrm>
              <a:off x="6009938" y="2570004"/>
              <a:ext cx="436522" cy="3666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800" baseline="-25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80" name="Text Box 78"/>
            <p:cNvSpPr txBox="1"/>
            <p:nvPr/>
          </p:nvSpPr>
          <p:spPr>
            <a:xfrm>
              <a:off x="6240104" y="3541290"/>
              <a:ext cx="360329" cy="3666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81" name="Text Box 79"/>
            <p:cNvSpPr txBox="1"/>
            <p:nvPr/>
          </p:nvSpPr>
          <p:spPr>
            <a:xfrm>
              <a:off x="6986160" y="3179439"/>
              <a:ext cx="249214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3082" name="Text Box 80"/>
            <p:cNvSpPr txBox="1"/>
            <p:nvPr/>
          </p:nvSpPr>
          <p:spPr>
            <a:xfrm>
              <a:off x="5103560" y="3595251"/>
              <a:ext cx="365091" cy="3697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17308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899" y="2930268"/>
              <a:ext cx="677799" cy="299957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73084" name="Group 44"/>
            <p:cNvGrpSpPr/>
            <p:nvPr/>
          </p:nvGrpSpPr>
          <p:grpSpPr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0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5" name="Group 44"/>
            <p:cNvGrpSpPr/>
            <p:nvPr/>
          </p:nvGrpSpPr>
          <p:grpSpPr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101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6" name="Group 44"/>
            <p:cNvGrpSpPr/>
            <p:nvPr/>
          </p:nvGrpSpPr>
          <p:grpSpPr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9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7" name="Group 44"/>
            <p:cNvGrpSpPr/>
            <p:nvPr/>
          </p:nvGrpSpPr>
          <p:grpSpPr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7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8" name="Group 44"/>
            <p:cNvGrpSpPr/>
            <p:nvPr/>
          </p:nvGrpSpPr>
          <p:grpSpPr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3089" name="Group 44"/>
            <p:cNvGrpSpPr/>
            <p:nvPr/>
          </p:nvGrpSpPr>
          <p:grpSpPr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309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73090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4313" y="2847741"/>
              <a:ext cx="677800" cy="3015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3091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49" y="2116102"/>
              <a:ext cx="676212" cy="30154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73064" name="Picture 20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15950" y="798513"/>
            <a:ext cx="5484813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 bldLvl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3" name="Footer Placeholder 3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7154" name="Slide Number Placeholder 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机构网络</a:t>
            </a: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77156" name="Freeform 81"/>
          <p:cNvSpPr/>
          <p:nvPr/>
        </p:nvSpPr>
        <p:spPr>
          <a:xfrm rot="5400000">
            <a:off x="2179638" y="244475"/>
            <a:ext cx="4321175" cy="7473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7157" name="Line 33"/>
          <p:cNvSpPr/>
          <p:nvPr/>
        </p:nvSpPr>
        <p:spPr>
          <a:xfrm flipH="1">
            <a:off x="2151063" y="3387725"/>
            <a:ext cx="2047875" cy="1416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58" name="Line 34"/>
          <p:cNvSpPr/>
          <p:nvPr/>
        </p:nvSpPr>
        <p:spPr>
          <a:xfrm>
            <a:off x="4391025" y="3375025"/>
            <a:ext cx="0" cy="14668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59" name="Line 35"/>
          <p:cNvSpPr/>
          <p:nvPr/>
        </p:nvSpPr>
        <p:spPr>
          <a:xfrm flipH="1" flipV="1">
            <a:off x="4584700" y="3309938"/>
            <a:ext cx="1841500" cy="16224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0" name="Line 59"/>
          <p:cNvSpPr/>
          <p:nvPr/>
        </p:nvSpPr>
        <p:spPr>
          <a:xfrm flipV="1">
            <a:off x="4687888" y="2692400"/>
            <a:ext cx="1223962" cy="4238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1" name="Line 60"/>
          <p:cNvSpPr/>
          <p:nvPr/>
        </p:nvSpPr>
        <p:spPr>
          <a:xfrm flipV="1">
            <a:off x="4481513" y="2370138"/>
            <a:ext cx="669925" cy="758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2" name="Line 77"/>
          <p:cNvSpPr/>
          <p:nvPr/>
        </p:nvSpPr>
        <p:spPr>
          <a:xfrm>
            <a:off x="3387725" y="2524125"/>
            <a:ext cx="862013" cy="644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3" name="Line 78"/>
          <p:cNvSpPr/>
          <p:nvPr/>
        </p:nvSpPr>
        <p:spPr>
          <a:xfrm flipH="1">
            <a:off x="1995488" y="2420938"/>
            <a:ext cx="8509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64" name="Text Box 79"/>
          <p:cNvSpPr txBox="1"/>
          <p:nvPr/>
        </p:nvSpPr>
        <p:spPr>
          <a:xfrm>
            <a:off x="744538" y="2041525"/>
            <a:ext cx="1622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外部网络接口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7165" name="Text Box 80"/>
          <p:cNvSpPr txBox="1"/>
          <p:nvPr/>
        </p:nvSpPr>
        <p:spPr>
          <a:xfrm>
            <a:off x="2716213" y="2608263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路由器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7166" name="Text Box 82"/>
          <p:cNvSpPr txBox="1"/>
          <p:nvPr/>
        </p:nvSpPr>
        <p:spPr>
          <a:xfrm>
            <a:off x="6435725" y="3516313"/>
            <a:ext cx="11531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</a:t>
            </a:r>
            <a:r>
              <a:rPr lang="zh-CN" altLang="en-US" sz="2400" i="1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子网</a:t>
            </a:r>
            <a:endParaRPr lang="zh-CN" altLang="en-US" sz="2400" i="1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7167" name="Text Box 83"/>
          <p:cNvSpPr txBox="1"/>
          <p:nvPr/>
        </p:nvSpPr>
        <p:spPr>
          <a:xfrm>
            <a:off x="5432425" y="1835150"/>
            <a:ext cx="13652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 server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7168" name="Text Box 84"/>
          <p:cNvSpPr txBox="1"/>
          <p:nvPr/>
        </p:nvSpPr>
        <p:spPr>
          <a:xfrm>
            <a:off x="6230938" y="2505075"/>
            <a:ext cx="13620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7169" name="Line 20"/>
          <p:cNvSpPr/>
          <p:nvPr/>
        </p:nvSpPr>
        <p:spPr>
          <a:xfrm flipH="1">
            <a:off x="1465263" y="4754563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0" name="Line 21"/>
          <p:cNvSpPr/>
          <p:nvPr/>
        </p:nvSpPr>
        <p:spPr>
          <a:xfrm flipH="1">
            <a:off x="1852613" y="4802188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1" name="Line 22"/>
          <p:cNvSpPr/>
          <p:nvPr/>
        </p:nvSpPr>
        <p:spPr>
          <a:xfrm>
            <a:off x="2271713" y="4830763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72" name="Group 44"/>
          <p:cNvGrpSpPr/>
          <p:nvPr/>
        </p:nvGrpSpPr>
        <p:grpSpPr>
          <a:xfrm>
            <a:off x="1009650" y="4557713"/>
            <a:ext cx="568325" cy="481012"/>
            <a:chOff x="-44" y="1473"/>
            <a:chExt cx="981" cy="1105"/>
          </a:xfrm>
        </p:grpSpPr>
        <p:pic>
          <p:nvPicPr>
            <p:cNvPr id="17730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30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73" name="Group 44"/>
          <p:cNvGrpSpPr/>
          <p:nvPr/>
        </p:nvGrpSpPr>
        <p:grpSpPr>
          <a:xfrm>
            <a:off x="1416050" y="5014913"/>
            <a:ext cx="568325" cy="481012"/>
            <a:chOff x="-44" y="1473"/>
            <a:chExt cx="981" cy="1105"/>
          </a:xfrm>
        </p:grpSpPr>
        <p:pic>
          <p:nvPicPr>
            <p:cNvPr id="17729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30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74" name="Group 44"/>
          <p:cNvGrpSpPr/>
          <p:nvPr/>
        </p:nvGrpSpPr>
        <p:grpSpPr>
          <a:xfrm>
            <a:off x="1944688" y="5046663"/>
            <a:ext cx="568325" cy="481012"/>
            <a:chOff x="-44" y="1473"/>
            <a:chExt cx="981" cy="1105"/>
          </a:xfrm>
        </p:grpSpPr>
        <p:pic>
          <p:nvPicPr>
            <p:cNvPr id="17729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75" name="Line 21"/>
          <p:cNvSpPr/>
          <p:nvPr/>
        </p:nvSpPr>
        <p:spPr>
          <a:xfrm>
            <a:off x="2490788" y="4760913"/>
            <a:ext cx="377825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6" name="Line 22"/>
          <p:cNvSpPr/>
          <p:nvPr/>
        </p:nvSpPr>
        <p:spPr>
          <a:xfrm flipH="1">
            <a:off x="2722563" y="5256213"/>
            <a:ext cx="120650" cy="2936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7" name="Line 22"/>
          <p:cNvSpPr/>
          <p:nvPr/>
        </p:nvSpPr>
        <p:spPr>
          <a:xfrm>
            <a:off x="3127375" y="5267325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78" name="Line 20"/>
          <p:cNvSpPr/>
          <p:nvPr/>
        </p:nvSpPr>
        <p:spPr>
          <a:xfrm flipH="1">
            <a:off x="3025775" y="5148263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79" name="Group 44"/>
          <p:cNvGrpSpPr/>
          <p:nvPr/>
        </p:nvGrpSpPr>
        <p:grpSpPr>
          <a:xfrm>
            <a:off x="2349500" y="5419725"/>
            <a:ext cx="568325" cy="481013"/>
            <a:chOff x="-44" y="1473"/>
            <a:chExt cx="981" cy="1105"/>
          </a:xfrm>
        </p:grpSpPr>
        <p:pic>
          <p:nvPicPr>
            <p:cNvPr id="17729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0" name="Group 44"/>
          <p:cNvGrpSpPr/>
          <p:nvPr/>
        </p:nvGrpSpPr>
        <p:grpSpPr>
          <a:xfrm>
            <a:off x="2806700" y="5487988"/>
            <a:ext cx="568325" cy="481012"/>
            <a:chOff x="-44" y="1473"/>
            <a:chExt cx="981" cy="1105"/>
          </a:xfrm>
        </p:grpSpPr>
        <p:pic>
          <p:nvPicPr>
            <p:cNvPr id="17729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18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3" y="4602163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718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5018088"/>
            <a:ext cx="677863" cy="301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183" name="Group 44"/>
          <p:cNvGrpSpPr/>
          <p:nvPr/>
        </p:nvGrpSpPr>
        <p:grpSpPr>
          <a:xfrm>
            <a:off x="3232150" y="4946650"/>
            <a:ext cx="568325" cy="481013"/>
            <a:chOff x="-44" y="1473"/>
            <a:chExt cx="981" cy="1105"/>
          </a:xfrm>
        </p:grpSpPr>
        <p:pic>
          <p:nvPicPr>
            <p:cNvPr id="17729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84" name="Line 20"/>
          <p:cNvSpPr/>
          <p:nvPr/>
        </p:nvSpPr>
        <p:spPr>
          <a:xfrm flipH="1">
            <a:off x="5684838" y="5022850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85" name="Line 21"/>
          <p:cNvSpPr/>
          <p:nvPr/>
        </p:nvSpPr>
        <p:spPr>
          <a:xfrm flipH="1">
            <a:off x="6072188" y="5070475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86" name="Line 22"/>
          <p:cNvSpPr/>
          <p:nvPr/>
        </p:nvSpPr>
        <p:spPr>
          <a:xfrm>
            <a:off x="6491288" y="5099050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87" name="Group 44"/>
          <p:cNvGrpSpPr/>
          <p:nvPr/>
        </p:nvGrpSpPr>
        <p:grpSpPr>
          <a:xfrm>
            <a:off x="5376863" y="4837113"/>
            <a:ext cx="568325" cy="481012"/>
            <a:chOff x="-44" y="1473"/>
            <a:chExt cx="981" cy="1105"/>
          </a:xfrm>
        </p:grpSpPr>
        <p:pic>
          <p:nvPicPr>
            <p:cNvPr id="17728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9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8" name="Group 44"/>
          <p:cNvGrpSpPr/>
          <p:nvPr/>
        </p:nvGrpSpPr>
        <p:grpSpPr>
          <a:xfrm>
            <a:off x="5635625" y="5283200"/>
            <a:ext cx="569913" cy="481013"/>
            <a:chOff x="-44" y="1473"/>
            <a:chExt cx="981" cy="1105"/>
          </a:xfrm>
        </p:grpSpPr>
        <p:pic>
          <p:nvPicPr>
            <p:cNvPr id="17728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89" name="Group 44"/>
          <p:cNvGrpSpPr/>
          <p:nvPr/>
        </p:nvGrpSpPr>
        <p:grpSpPr>
          <a:xfrm>
            <a:off x="6164263" y="5313363"/>
            <a:ext cx="568325" cy="482600"/>
            <a:chOff x="-44" y="1473"/>
            <a:chExt cx="981" cy="1105"/>
          </a:xfrm>
        </p:grpSpPr>
        <p:pic>
          <p:nvPicPr>
            <p:cNvPr id="17728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7190" name="Line 20"/>
          <p:cNvSpPr/>
          <p:nvPr/>
        </p:nvSpPr>
        <p:spPr>
          <a:xfrm flipH="1" flipV="1">
            <a:off x="4659313" y="5068888"/>
            <a:ext cx="606425" cy="3127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91" name="Line 21"/>
          <p:cNvSpPr/>
          <p:nvPr/>
        </p:nvSpPr>
        <p:spPr>
          <a:xfrm flipH="1">
            <a:off x="4195763" y="5022850"/>
            <a:ext cx="271462" cy="31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7192" name="Line 22"/>
          <p:cNvSpPr/>
          <p:nvPr/>
        </p:nvSpPr>
        <p:spPr>
          <a:xfrm>
            <a:off x="4614863" y="5051425"/>
            <a:ext cx="73025" cy="295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7193" name="Group 44"/>
          <p:cNvGrpSpPr/>
          <p:nvPr/>
        </p:nvGrpSpPr>
        <p:grpSpPr>
          <a:xfrm>
            <a:off x="4803775" y="5230813"/>
            <a:ext cx="569913" cy="481012"/>
            <a:chOff x="-44" y="1473"/>
            <a:chExt cx="981" cy="1105"/>
          </a:xfrm>
        </p:grpSpPr>
        <p:pic>
          <p:nvPicPr>
            <p:cNvPr id="17728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94" name="Group 44"/>
          <p:cNvGrpSpPr/>
          <p:nvPr/>
        </p:nvGrpSpPr>
        <p:grpSpPr>
          <a:xfrm>
            <a:off x="3759200" y="5235575"/>
            <a:ext cx="569913" cy="482600"/>
            <a:chOff x="-44" y="1473"/>
            <a:chExt cx="981" cy="1105"/>
          </a:xfrm>
        </p:grpSpPr>
        <p:pic>
          <p:nvPicPr>
            <p:cNvPr id="17728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7195" name="Group 44"/>
          <p:cNvGrpSpPr/>
          <p:nvPr/>
        </p:nvGrpSpPr>
        <p:grpSpPr>
          <a:xfrm>
            <a:off x="4287838" y="5267325"/>
            <a:ext cx="569912" cy="481013"/>
            <a:chOff x="-44" y="1473"/>
            <a:chExt cx="981" cy="1105"/>
          </a:xfrm>
        </p:grpSpPr>
        <p:pic>
          <p:nvPicPr>
            <p:cNvPr id="17727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8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19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13" y="4822825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97" name="Line 20"/>
          <p:cNvSpPr/>
          <p:nvPr/>
        </p:nvSpPr>
        <p:spPr>
          <a:xfrm flipH="1">
            <a:off x="6519863" y="5100638"/>
            <a:ext cx="555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7719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638" y="4870450"/>
            <a:ext cx="677862" cy="301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199" name="Group 44"/>
          <p:cNvGrpSpPr/>
          <p:nvPr/>
        </p:nvGrpSpPr>
        <p:grpSpPr>
          <a:xfrm>
            <a:off x="6684963" y="4884738"/>
            <a:ext cx="569912" cy="481012"/>
            <a:chOff x="-44" y="1473"/>
            <a:chExt cx="981" cy="1105"/>
          </a:xfrm>
        </p:grpSpPr>
        <p:pic>
          <p:nvPicPr>
            <p:cNvPr id="17727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727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720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62288"/>
            <a:ext cx="935038" cy="4159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7201" name="Group 906"/>
          <p:cNvGrpSpPr/>
          <p:nvPr/>
        </p:nvGrpSpPr>
        <p:grpSpPr>
          <a:xfrm>
            <a:off x="5140325" y="2111375"/>
            <a:ext cx="366713" cy="579438"/>
            <a:chOff x="4140" y="429"/>
            <a:chExt cx="1425" cy="2396"/>
          </a:xfrm>
        </p:grpSpPr>
        <p:sp>
          <p:nvSpPr>
            <p:cNvPr id="177245" name="Freeform 90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4" y="95"/>
                </a:cxn>
                <a:cxn ang="0">
                  <a:pos x="73" y="734"/>
                </a:cxn>
                <a:cxn ang="0">
                  <a:pos x="0" y="768"/>
                </a:cxn>
                <a:cxn ang="0">
                  <a:pos x="14" y="0"/>
                </a:cxn>
              </a:cxnLst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100000"/>
                  </a:srgbClr>
                </a:gs>
                <a:gs pos="100000">
                  <a:srgbClr val="333333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6" name="Rectangle 908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47" name="Freeform 90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5" y="61"/>
                </a:cxn>
                <a:cxn ang="0">
                  <a:pos x="2" y="699"/>
                </a:cxn>
                <a:cxn ang="0">
                  <a:pos x="2" y="0"/>
                </a:cxn>
              </a:cxnLst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alpha val="100000"/>
                  </a:srgbClr>
                </a:gs>
                <a:gs pos="100000">
                  <a:srgbClr val="F8F8F8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8" name="Freeform 91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6"/>
                </a:cxn>
                <a:cxn ang="0">
                  <a:pos x="70" y="64"/>
                </a:cxn>
                <a:cxn ang="0">
                  <a:pos x="0" y="28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49" name="Rectangle 911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50" name="Group 912"/>
            <p:cNvGrpSpPr/>
            <p:nvPr/>
          </p:nvGrpSpPr>
          <p:grpSpPr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275" name="AutoShape 913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76" name="AutoShape 914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51" name="Rectangle 915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52" name="Group 916"/>
            <p:cNvGrpSpPr/>
            <p:nvPr/>
          </p:nvGrpSpPr>
          <p:grpSpPr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7273" name="AutoShape 917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74" name="AutoShape 918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53" name="Rectangle 919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54" name="Rectangle 920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55" name="Group 921"/>
            <p:cNvGrpSpPr/>
            <p:nvPr/>
          </p:nvGrpSpPr>
          <p:grpSpPr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271" name="AutoShape 922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72" name="AutoShape 923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56" name="Freeform 9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5"/>
                </a:cxn>
                <a:cxn ang="0">
                  <a:pos x="70" y="62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77257" name="Group 925"/>
            <p:cNvGrpSpPr/>
            <p:nvPr/>
          </p:nvGrpSpPr>
          <p:grpSpPr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7269" name="AutoShape 92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70" name="AutoShape 927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58" name="Rectangle 928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59" name="Freeform 9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2" y="39"/>
                </a:cxn>
                <a:cxn ang="0">
                  <a:pos x="62" y="71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0" name="Freeform 93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6"/>
                </a:cxn>
                <a:cxn ang="0">
                  <a:pos x="61" y="81"/>
                </a:cxn>
                <a:cxn ang="0">
                  <a:pos x="2" y="35"/>
                </a:cxn>
                <a:cxn ang="0">
                  <a:pos x="0" y="0"/>
                </a:cxn>
              </a:cxnLst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1" name="Oval 931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2" name="Freeform 93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68"/>
                </a:cxn>
                <a:cxn ang="0">
                  <a:pos x="65" y="31"/>
                </a:cxn>
                <a:cxn ang="0">
                  <a:pos x="62" y="0"/>
                </a:cxn>
                <a:cxn ang="0">
                  <a:pos x="0" y="30"/>
                </a:cxn>
              </a:cxnLst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63" name="AutoShape 933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4" name="AutoShape 934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5" name="Oval 935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6" name="Oval 93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pPr algn="ctr" eaLnBrk="1" hangingPunct="1">
                <a:buNone/>
              </a:pPr>
              <a:endParaRPr lang="en-US" altLang="zh-CN" i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7" name="Oval 937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68" name="Rectangle 938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7202" name="Group 1108"/>
          <p:cNvGrpSpPr/>
          <p:nvPr/>
        </p:nvGrpSpPr>
        <p:grpSpPr>
          <a:xfrm>
            <a:off x="2803525" y="2278063"/>
            <a:ext cx="812800" cy="360362"/>
            <a:chOff x="2356" y="1300"/>
            <a:chExt cx="555" cy="194"/>
          </a:xfrm>
        </p:grpSpPr>
        <p:sp>
          <p:nvSpPr>
            <p:cNvPr id="177237" name="Oval 407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38" name="Rectangle 41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39" name="Oval 411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40" name="Group 111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7243" name="Freeform 1113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96" y="60"/>
                  </a:cxn>
                  <a:cxn ang="0">
                    <a:pos x="192" y="0"/>
                  </a:cxn>
                  <a:cxn ang="0">
                    <a:pos x="310" y="0"/>
                  </a:cxn>
                </a:cxnLst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7244" name="Freeform 111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0"/>
                  </a:cxn>
                  <a:cxn ang="0">
                    <a:pos x="192" y="60"/>
                  </a:cxn>
                  <a:cxn ang="0">
                    <a:pos x="282" y="60"/>
                  </a:cxn>
                </a:cxnLst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7241" name="Line 1115"/>
            <p:cNvSpPr/>
            <p:nvPr/>
          </p:nvSpPr>
          <p:spPr>
            <a:xfrm>
              <a:off x="2357" y="1361"/>
              <a:ext cx="0" cy="8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7242" name="Line 1116"/>
            <p:cNvSpPr/>
            <p:nvPr/>
          </p:nvSpPr>
          <p:spPr>
            <a:xfrm>
              <a:off x="2907" y="1363"/>
              <a:ext cx="0" cy="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7203" name="Group 906"/>
          <p:cNvGrpSpPr/>
          <p:nvPr/>
        </p:nvGrpSpPr>
        <p:grpSpPr>
          <a:xfrm>
            <a:off x="5745163" y="2620963"/>
            <a:ext cx="366712" cy="579437"/>
            <a:chOff x="4140" y="429"/>
            <a:chExt cx="1425" cy="2396"/>
          </a:xfrm>
        </p:grpSpPr>
        <p:sp>
          <p:nvSpPr>
            <p:cNvPr id="177205" name="Freeform 90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4" y="95"/>
                </a:cxn>
                <a:cxn ang="0">
                  <a:pos x="73" y="734"/>
                </a:cxn>
                <a:cxn ang="0">
                  <a:pos x="0" y="768"/>
                </a:cxn>
                <a:cxn ang="0">
                  <a:pos x="14" y="0"/>
                </a:cxn>
              </a:cxnLst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100000"/>
                  </a:srgbClr>
                </a:gs>
                <a:gs pos="100000">
                  <a:srgbClr val="333333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6" name="Rectangle 908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07" name="Freeform 90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5" y="61"/>
                </a:cxn>
                <a:cxn ang="0">
                  <a:pos x="2" y="699"/>
                </a:cxn>
                <a:cxn ang="0">
                  <a:pos x="2" y="0"/>
                </a:cxn>
              </a:cxnLst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alpha val="100000"/>
                  </a:srgbClr>
                </a:gs>
                <a:gs pos="100000">
                  <a:srgbClr val="F8F8F8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8" name="Freeform 91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6"/>
                </a:cxn>
                <a:cxn ang="0">
                  <a:pos x="70" y="64"/>
                </a:cxn>
                <a:cxn ang="0">
                  <a:pos x="0" y="28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09" name="Rectangle 911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10" name="Group 912"/>
            <p:cNvGrpSpPr/>
            <p:nvPr/>
          </p:nvGrpSpPr>
          <p:grpSpPr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235" name="AutoShape 913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36" name="AutoShape 914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11" name="Rectangle 915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12" name="Group 916"/>
            <p:cNvGrpSpPr/>
            <p:nvPr/>
          </p:nvGrpSpPr>
          <p:grpSpPr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7233" name="AutoShape 917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34" name="AutoShape 918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13" name="Rectangle 919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14" name="Rectangle 920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7215" name="Group 921"/>
            <p:cNvGrpSpPr/>
            <p:nvPr/>
          </p:nvGrpSpPr>
          <p:grpSpPr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231" name="AutoShape 922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32" name="AutoShape 923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16" name="Freeform 9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0" y="35"/>
                </a:cxn>
                <a:cxn ang="0">
                  <a:pos x="70" y="62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77217" name="Group 925"/>
            <p:cNvGrpSpPr/>
            <p:nvPr/>
          </p:nvGrpSpPr>
          <p:grpSpPr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7229" name="AutoShape 92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77230" name="AutoShape 927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77218" name="Rectangle 928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19" name="Freeform 9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2" y="39"/>
                </a:cxn>
                <a:cxn ang="0">
                  <a:pos x="62" y="71"/>
                </a:cxn>
                <a:cxn ang="0">
                  <a:pos x="0" y="27"/>
                </a:cxn>
                <a:cxn ang="0">
                  <a:pos x="2" y="0"/>
                </a:cxn>
              </a:cxnLst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0" name="Freeform 93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6"/>
                </a:cxn>
                <a:cxn ang="0">
                  <a:pos x="61" y="81"/>
                </a:cxn>
                <a:cxn ang="0">
                  <a:pos x="2" y="35"/>
                </a:cxn>
                <a:cxn ang="0">
                  <a:pos x="0" y="0"/>
                </a:cxn>
              </a:cxnLst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>
                    <a:alpha val="100000"/>
                  </a:srgbClr>
                </a:gs>
                <a:gs pos="100000">
                  <a:srgbClr val="808080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1" name="Oval 931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2" name="Freeform 93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68"/>
                </a:cxn>
                <a:cxn ang="0">
                  <a:pos x="65" y="31"/>
                </a:cxn>
                <a:cxn ang="0">
                  <a:pos x="62" y="0"/>
                </a:cxn>
                <a:cxn ang="0">
                  <a:pos x="0" y="30"/>
                </a:cxn>
              </a:cxnLst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7223" name="AutoShape 933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4" name="AutoShape 934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5" name="Oval 935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6" name="Oval 93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pPr algn="ctr" eaLnBrk="1" hangingPunct="1">
                <a:buNone/>
              </a:pPr>
              <a:endParaRPr lang="en-US" altLang="zh-CN" i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7" name="Oval 937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7228" name="Rectangle 938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177204" name="Picture 21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27063" y="1039813"/>
            <a:ext cx="5027612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45154" name="标题 945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 dirty="0"/>
              <a:t>、交换机和路由器的比较</a:t>
            </a:r>
            <a:endParaRPr lang="zh-CN" altLang="en-US" i="1" dirty="0"/>
          </a:p>
        </p:txBody>
      </p:sp>
      <p:sp>
        <p:nvSpPr>
          <p:cNvPr id="945155" name="文本占位符 945154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912100" cy="2311400"/>
          </a:xfrm>
        </p:spPr>
        <p:txBody>
          <a:bodyPr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路由器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网络层地址</a:t>
            </a:r>
            <a:r>
              <a:rPr lang="zh-CN" altLang="en-US" sz="2400" b="1" dirty="0">
                <a:ea typeface="华文中宋" panose="02010600040101010101" pitchFamily="2" charset="-122"/>
              </a:rPr>
              <a:t>转发，是第三层的分组交换机。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路由器维护选路表，实现选路算法。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交换机：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转发，是第二层的分组交换机。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交换机维护交换机表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实现过滤、学习算法。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945156" name="图片 945155" descr="566 Bridge and router sta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438" y="4205288"/>
            <a:ext cx="5456237" cy="215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5159" name="矩形 945158"/>
          <p:cNvSpPr/>
          <p:nvPr/>
        </p:nvSpPr>
        <p:spPr>
          <a:xfrm>
            <a:off x="3492500" y="6007100"/>
            <a:ext cx="825500" cy="279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45158" name="文本框 945157"/>
          <p:cNvSpPr txBox="1"/>
          <p:nvPr/>
        </p:nvSpPr>
        <p:spPr>
          <a:xfrm>
            <a:off x="3327400" y="5994400"/>
            <a:ext cx="1168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交换机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45160" name="矩形 945159"/>
          <p:cNvSpPr/>
          <p:nvPr/>
        </p:nvSpPr>
        <p:spPr>
          <a:xfrm>
            <a:off x="4914900" y="6032500"/>
            <a:ext cx="876300" cy="355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45157" name="文本框 945156"/>
          <p:cNvSpPr txBox="1"/>
          <p:nvPr/>
        </p:nvSpPr>
        <p:spPr>
          <a:xfrm>
            <a:off x="4838700" y="6032500"/>
            <a:ext cx="8763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路由器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1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02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9688"/>
            <a:ext cx="4560888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ym typeface="+mn-ea"/>
              </a:rPr>
              <a:t>交换机和路由器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71685" name="Rectangle 3"/>
          <p:cNvSpPr>
            <a:spLocks noGrp="1" noChangeArrowheads="1"/>
          </p:cNvSpPr>
          <p:nvPr>
            <p:ph idx="1"/>
          </p:nvPr>
        </p:nvSpPr>
        <p:spPr>
          <a:xfrm>
            <a:off x="442913" y="1341438"/>
            <a:ext cx="3967163" cy="49942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都有存储转发的功能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路由器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网络层设备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交换机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链路层设备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都有转发表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zh-CN" altLang="en-US" sz="2400" i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路由器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使用路由算法，IP地址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来构建表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zh-CN" altLang="en-US" sz="2400" i="1" kern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交换机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使用自学习，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MAC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地址来构</a:t>
            </a:r>
            <a:r>
              <a:rPr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9205" name="Freeform 3"/>
          <p:cNvSpPr/>
          <p:nvPr/>
        </p:nvSpPr>
        <p:spPr>
          <a:xfrm flipH="1">
            <a:off x="6543675" y="2103438"/>
            <a:ext cx="638175" cy="852487"/>
          </a:xfrm>
          <a:custGeom>
            <a:avLst/>
            <a:gdLst>
              <a:gd name="txL" fmla="*/ 0 w 402"/>
              <a:gd name="txT" fmla="*/ 0 h 537"/>
              <a:gd name="txR" fmla="*/ 402 w 402"/>
              <a:gd name="txB" fmla="*/ 537 h 537"/>
            </a:gdLst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9206" name="Freeform 10"/>
          <p:cNvSpPr/>
          <p:nvPr/>
        </p:nvSpPr>
        <p:spPr>
          <a:xfrm>
            <a:off x="6530975" y="844550"/>
            <a:ext cx="360363" cy="1577975"/>
          </a:xfrm>
          <a:custGeom>
            <a:avLst/>
            <a:gdLst>
              <a:gd name="txL" fmla="*/ 0 w 267"/>
              <a:gd name="txT" fmla="*/ 0 h 1186"/>
              <a:gd name="txR" fmla="*/ 267 w 267"/>
              <a:gd name="txB" fmla="*/ 1186 h 1186"/>
            </a:gdLst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9207" name="Rectangle 23"/>
          <p:cNvSpPr/>
          <p:nvPr/>
        </p:nvSpPr>
        <p:spPr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08" name="Rectangle 24"/>
          <p:cNvSpPr/>
          <p:nvPr/>
        </p:nvSpPr>
        <p:spPr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09" name="Line 25"/>
          <p:cNvSpPr/>
          <p:nvPr/>
        </p:nvSpPr>
        <p:spPr>
          <a:xfrm>
            <a:off x="5259388" y="1239838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0" name="Text Box 26"/>
          <p:cNvSpPr txBox="1"/>
          <p:nvPr/>
        </p:nvSpPr>
        <p:spPr>
          <a:xfrm>
            <a:off x="5216525" y="889000"/>
            <a:ext cx="131762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11" name="Line 27"/>
          <p:cNvSpPr/>
          <p:nvPr/>
        </p:nvSpPr>
        <p:spPr>
          <a:xfrm>
            <a:off x="5267325" y="1560513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2" name="Line 28"/>
          <p:cNvSpPr/>
          <p:nvPr/>
        </p:nvSpPr>
        <p:spPr>
          <a:xfrm>
            <a:off x="5272088" y="1841500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3" name="Line 29"/>
          <p:cNvSpPr/>
          <p:nvPr/>
        </p:nvSpPr>
        <p:spPr>
          <a:xfrm>
            <a:off x="5272088" y="2117725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9214" name="Group 88"/>
          <p:cNvGrpSpPr/>
          <p:nvPr/>
        </p:nvGrpSpPr>
        <p:grpSpPr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79263" name="Rectangle 89"/>
            <p:cNvSpPr/>
            <p:nvPr/>
          </p:nvSpPr>
          <p:spPr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64" name="Rectangle 90"/>
            <p:cNvSpPr/>
            <p:nvPr/>
          </p:nvSpPr>
          <p:spPr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65" name="Line 91"/>
            <p:cNvSpPr/>
            <p:nvPr/>
          </p:nvSpPr>
          <p:spPr>
            <a:xfrm>
              <a:off x="3628" y="413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66" name="Text Box 92"/>
            <p:cNvSpPr txBox="1"/>
            <p:nvPr/>
          </p:nvSpPr>
          <p:spPr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67" name="Line 93"/>
            <p:cNvSpPr/>
            <p:nvPr/>
          </p:nvSpPr>
          <p:spPr>
            <a:xfrm>
              <a:off x="3633" y="615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9215" name="Group 94"/>
          <p:cNvGrpSpPr/>
          <p:nvPr/>
        </p:nvGrpSpPr>
        <p:grpSpPr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179259" name="Rectangle 95"/>
            <p:cNvSpPr/>
            <p:nvPr/>
          </p:nvSpPr>
          <p:spPr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60" name="Rectangle 96"/>
            <p:cNvSpPr/>
            <p:nvPr/>
          </p:nvSpPr>
          <p:spPr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61" name="Line 97"/>
            <p:cNvSpPr/>
            <p:nvPr/>
          </p:nvSpPr>
          <p:spPr>
            <a:xfrm>
              <a:off x="4723" y="842"/>
              <a:ext cx="796" cy="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62" name="Text Box 98"/>
            <p:cNvSpPr txBox="1"/>
            <p:nvPr/>
          </p:nvSpPr>
          <p:spPr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79216" name="Text Box 167"/>
          <p:cNvSpPr txBox="1"/>
          <p:nvPr/>
        </p:nvSpPr>
        <p:spPr>
          <a:xfrm>
            <a:off x="5854700" y="3003550"/>
            <a:ext cx="87249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交换机</a:t>
            </a:r>
            <a:endParaRPr lang="zh-CN" altLang="en-US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79217" name="Group 39"/>
          <p:cNvGrpSpPr/>
          <p:nvPr/>
        </p:nvGrpSpPr>
        <p:grpSpPr>
          <a:xfrm>
            <a:off x="4408488" y="1562100"/>
            <a:ext cx="933450" cy="306388"/>
            <a:chOff x="1070" y="918"/>
            <a:chExt cx="588" cy="193"/>
          </a:xfrm>
        </p:grpSpPr>
        <p:sp>
          <p:nvSpPr>
            <p:cNvPr id="179257" name="Rectangle 40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58" name="Text Box 4"/>
            <p:cNvSpPr txBox="1"/>
            <p:nvPr/>
          </p:nvSpPr>
          <p:spPr>
            <a:xfrm>
              <a:off x="1070" y="918"/>
              <a:ext cx="451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数据报</a:t>
              </a:r>
              <a:endParaRPr lang="zh-CN" altLang="en-US" sz="1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9218" name="Rectangle 57"/>
          <p:cNvSpPr/>
          <p:nvPr/>
        </p:nvSpPr>
        <p:spPr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19" name="Rectangle 58"/>
          <p:cNvSpPr/>
          <p:nvPr/>
        </p:nvSpPr>
        <p:spPr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20" name="Line 59"/>
          <p:cNvSpPr/>
          <p:nvPr/>
        </p:nvSpPr>
        <p:spPr>
          <a:xfrm>
            <a:off x="5160963" y="4983163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1" name="Text Box 60"/>
          <p:cNvSpPr txBox="1"/>
          <p:nvPr/>
        </p:nvSpPr>
        <p:spPr>
          <a:xfrm>
            <a:off x="5118100" y="4632325"/>
            <a:ext cx="131762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222" name="Line 61"/>
          <p:cNvSpPr/>
          <p:nvPr/>
        </p:nvSpPr>
        <p:spPr>
          <a:xfrm>
            <a:off x="5168900" y="5303838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3" name="Line 62"/>
          <p:cNvSpPr/>
          <p:nvPr/>
        </p:nvSpPr>
        <p:spPr>
          <a:xfrm>
            <a:off x="5173663" y="5584825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4" name="Line 63"/>
          <p:cNvSpPr/>
          <p:nvPr/>
        </p:nvSpPr>
        <p:spPr>
          <a:xfrm>
            <a:off x="5173663" y="5861050"/>
            <a:ext cx="12636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5" name="Freeform 49"/>
          <p:cNvSpPr/>
          <p:nvPr/>
        </p:nvSpPr>
        <p:spPr>
          <a:xfrm>
            <a:off x="6472238" y="4600575"/>
            <a:ext cx="381000" cy="18573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9226" name="Group 50"/>
          <p:cNvGrpSpPr/>
          <p:nvPr/>
        </p:nvGrpSpPr>
        <p:grpSpPr>
          <a:xfrm>
            <a:off x="4294188" y="1814513"/>
            <a:ext cx="1095375" cy="336550"/>
            <a:chOff x="998" y="1077"/>
            <a:chExt cx="690" cy="212"/>
          </a:xfrm>
        </p:grpSpPr>
        <p:sp>
          <p:nvSpPr>
            <p:cNvPr id="179255" name="Rectangle 51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56" name="Text Box 7"/>
            <p:cNvSpPr txBox="1"/>
            <p:nvPr/>
          </p:nvSpPr>
          <p:spPr>
            <a:xfrm>
              <a:off x="1107" y="1077"/>
              <a:ext cx="49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9227" name="Freeform 53"/>
          <p:cNvSpPr/>
          <p:nvPr/>
        </p:nvSpPr>
        <p:spPr>
          <a:xfrm>
            <a:off x="5281613" y="723900"/>
            <a:ext cx="2924175" cy="5314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79228" name="Group 54"/>
          <p:cNvGrpSpPr/>
          <p:nvPr/>
        </p:nvGrpSpPr>
        <p:grpSpPr>
          <a:xfrm>
            <a:off x="8066088" y="2166938"/>
            <a:ext cx="1095375" cy="584199"/>
            <a:chOff x="998" y="1077"/>
            <a:chExt cx="690" cy="368"/>
          </a:xfrm>
        </p:grpSpPr>
        <p:sp>
          <p:nvSpPr>
            <p:cNvPr id="179253" name="Rectangle 55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54" name="Text Box 7"/>
            <p:cNvSpPr txBox="1"/>
            <p:nvPr/>
          </p:nvSpPr>
          <p:spPr>
            <a:xfrm>
              <a:off x="1107" y="1077"/>
              <a:ext cx="49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+mn-ea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9229" name="Group 57"/>
          <p:cNvGrpSpPr/>
          <p:nvPr/>
        </p:nvGrpSpPr>
        <p:grpSpPr>
          <a:xfrm>
            <a:off x="7742238" y="3919538"/>
            <a:ext cx="1095375" cy="584199"/>
            <a:chOff x="998" y="1077"/>
            <a:chExt cx="690" cy="368"/>
          </a:xfrm>
        </p:grpSpPr>
        <p:sp>
          <p:nvSpPr>
            <p:cNvPr id="179251" name="Rectangle 58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52" name="Text Box 7"/>
            <p:cNvSpPr txBox="1"/>
            <p:nvPr/>
          </p:nvSpPr>
          <p:spPr>
            <a:xfrm>
              <a:off x="1107" y="1077"/>
              <a:ext cx="49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+mn-ea"/>
                </a:rPr>
                <a:t>数据帧</a:t>
              </a:r>
              <a:endParaRPr lang="zh-CN" altLang="en-US" sz="16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9230" name="Group 60"/>
          <p:cNvGrpSpPr/>
          <p:nvPr/>
        </p:nvGrpSpPr>
        <p:grpSpPr>
          <a:xfrm>
            <a:off x="7808913" y="3638550"/>
            <a:ext cx="933450" cy="306388"/>
            <a:chOff x="1070" y="918"/>
            <a:chExt cx="588" cy="193"/>
          </a:xfrm>
        </p:grpSpPr>
        <p:sp>
          <p:nvSpPr>
            <p:cNvPr id="179249" name="Rectangle 61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50" name="Text Box 4"/>
            <p:cNvSpPr txBox="1"/>
            <p:nvPr/>
          </p:nvSpPr>
          <p:spPr>
            <a:xfrm>
              <a:off x="1070" y="918"/>
              <a:ext cx="451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+mn-ea"/>
                </a:rPr>
                <a:t>数据报</a:t>
              </a:r>
              <a:endParaRPr lang="en-US" altLang="zh-CN" sz="1400">
                <a:solidFill>
                  <a:srgbClr val="CC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79231" name="Freeform 63"/>
          <p:cNvSpPr/>
          <p:nvPr/>
        </p:nvSpPr>
        <p:spPr>
          <a:xfrm>
            <a:off x="6424613" y="3533775"/>
            <a:ext cx="361950" cy="923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100000"/>
                </a:schemeClr>
              </a:gs>
              <a:gs pos="100000">
                <a:srgbClr val="000099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9232" name="Group 44"/>
          <p:cNvGrpSpPr/>
          <p:nvPr/>
        </p:nvGrpSpPr>
        <p:grpSpPr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17924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924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9233" name="Group 44"/>
          <p:cNvGrpSpPr/>
          <p:nvPr/>
        </p:nvGrpSpPr>
        <p:grpSpPr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17924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924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792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63" y="2671763"/>
            <a:ext cx="877887" cy="390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9235" name="Group 1108"/>
          <p:cNvGrpSpPr/>
          <p:nvPr/>
        </p:nvGrpSpPr>
        <p:grpSpPr>
          <a:xfrm>
            <a:off x="5881688" y="3852863"/>
            <a:ext cx="812800" cy="360362"/>
            <a:chOff x="2356" y="1300"/>
            <a:chExt cx="555" cy="194"/>
          </a:xfrm>
        </p:grpSpPr>
        <p:sp>
          <p:nvSpPr>
            <p:cNvPr id="179237" name="Oval 407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38" name="Rectangle 41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9239" name="Oval 411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79240" name="Group 111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9243" name="Freeform 1113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96" y="60"/>
                  </a:cxn>
                  <a:cxn ang="0">
                    <a:pos x="192" y="0"/>
                  </a:cxn>
                  <a:cxn ang="0">
                    <a:pos x="310" y="0"/>
                  </a:cxn>
                </a:cxnLst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9244" name="Freeform 111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0"/>
                  </a:cxn>
                  <a:cxn ang="0">
                    <a:pos x="192" y="60"/>
                  </a:cxn>
                  <a:cxn ang="0">
                    <a:pos x="282" y="60"/>
                  </a:cxn>
                </a:cxnLst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9241" name="Line 1115"/>
            <p:cNvSpPr/>
            <p:nvPr/>
          </p:nvSpPr>
          <p:spPr>
            <a:xfrm>
              <a:off x="2357" y="1361"/>
              <a:ext cx="0" cy="8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9242" name="Line 1116"/>
            <p:cNvSpPr/>
            <p:nvPr/>
          </p:nvSpPr>
          <p:spPr>
            <a:xfrm>
              <a:off x="2907" y="1363"/>
              <a:ext cx="0" cy="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79236" name="Picture 23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88" y="847725"/>
            <a:ext cx="4113212" cy="17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1249" name="Group 86"/>
          <p:cNvGrpSpPr/>
          <p:nvPr/>
        </p:nvGrpSpPr>
        <p:grpSpPr>
          <a:xfrm>
            <a:off x="431800" y="1570038"/>
            <a:ext cx="4313238" cy="2789237"/>
            <a:chOff x="603606" y="1821224"/>
            <a:chExt cx="7473718" cy="4320390"/>
          </a:xfrm>
        </p:grpSpPr>
        <p:sp>
          <p:nvSpPr>
            <p:cNvPr id="181258" name="Freeform 81"/>
            <p:cNvSpPr/>
            <p:nvPr/>
          </p:nvSpPr>
          <p:spPr>
            <a:xfrm rot="5400000">
              <a:off x="2180270" y="244560"/>
              <a:ext cx="4320390" cy="747371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000" h="9831">
                  <a:moveTo>
                    <a:pt x="3018" y="119"/>
                  </a:moveTo>
                  <a:cubicBezTo>
                    <a:pt x="2111" y="198"/>
                    <a:pt x="1047" y="-39"/>
                    <a:pt x="545" y="518"/>
                  </a:cubicBezTo>
                  <a:cubicBezTo>
                    <a:pt x="43" y="1076"/>
                    <a:pt x="40" y="2518"/>
                    <a:pt x="8" y="3464"/>
                  </a:cubicBezTo>
                  <a:cubicBezTo>
                    <a:pt x="-24" y="4411"/>
                    <a:pt x="32" y="5681"/>
                    <a:pt x="354" y="6198"/>
                  </a:cubicBezTo>
                  <a:cubicBezTo>
                    <a:pt x="677" y="6715"/>
                    <a:pt x="1127" y="6126"/>
                    <a:pt x="1947" y="6568"/>
                  </a:cubicBezTo>
                  <a:cubicBezTo>
                    <a:pt x="2769" y="7010"/>
                    <a:pt x="4247" y="8310"/>
                    <a:pt x="5285" y="8849"/>
                  </a:cubicBezTo>
                  <a:cubicBezTo>
                    <a:pt x="6321" y="9388"/>
                    <a:pt x="7408" y="9963"/>
                    <a:pt x="8172" y="9805"/>
                  </a:cubicBezTo>
                  <a:cubicBezTo>
                    <a:pt x="8934" y="9645"/>
                    <a:pt x="9588" y="8930"/>
                    <a:pt x="9864" y="7895"/>
                  </a:cubicBezTo>
                  <a:cubicBezTo>
                    <a:pt x="10140" y="6857"/>
                    <a:pt x="9927" y="4774"/>
                    <a:pt x="9830" y="3590"/>
                  </a:cubicBezTo>
                  <a:cubicBezTo>
                    <a:pt x="9733" y="2406"/>
                    <a:pt x="10004" y="1276"/>
                    <a:pt x="9282" y="788"/>
                  </a:cubicBezTo>
                  <a:cubicBezTo>
                    <a:pt x="8561" y="302"/>
                    <a:pt x="7028" y="160"/>
                    <a:pt x="5984" y="49"/>
                  </a:cubicBezTo>
                  <a:cubicBezTo>
                    <a:pt x="4940" y="-62"/>
                    <a:pt x="3924" y="41"/>
                    <a:pt x="3018" y="119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1259" name="Line 33"/>
            <p:cNvSpPr/>
            <p:nvPr/>
          </p:nvSpPr>
          <p:spPr>
            <a:xfrm flipH="1">
              <a:off x="2152264" y="3387580"/>
              <a:ext cx="2046539" cy="14163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0" name="Line 34"/>
            <p:cNvSpPr/>
            <p:nvPr/>
          </p:nvSpPr>
          <p:spPr>
            <a:xfrm>
              <a:off x="4391354" y="3375286"/>
              <a:ext cx="0" cy="14655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1" name="Line 35"/>
            <p:cNvSpPr/>
            <p:nvPr/>
          </p:nvSpPr>
          <p:spPr>
            <a:xfrm flipH="1" flipV="1">
              <a:off x="4583905" y="3308893"/>
              <a:ext cx="1842985" cy="16229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2" name="Line 59"/>
            <p:cNvSpPr/>
            <p:nvPr/>
          </p:nvSpPr>
          <p:spPr>
            <a:xfrm flipV="1">
              <a:off x="4688432" y="2691695"/>
              <a:ext cx="1224071" cy="4253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3" name="Line 60"/>
            <p:cNvSpPr/>
            <p:nvPr/>
          </p:nvSpPr>
          <p:spPr>
            <a:xfrm flipV="1">
              <a:off x="4482127" y="2369571"/>
              <a:ext cx="668427" cy="75981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4" name="Line 77"/>
            <p:cNvSpPr/>
            <p:nvPr/>
          </p:nvSpPr>
          <p:spPr>
            <a:xfrm>
              <a:off x="3387339" y="2524486"/>
              <a:ext cx="863727" cy="644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5" name="Line 78"/>
            <p:cNvSpPr/>
            <p:nvPr/>
          </p:nvSpPr>
          <p:spPr>
            <a:xfrm flipH="1">
              <a:off x="1995472" y="2421210"/>
              <a:ext cx="8499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6" name="Line 20"/>
            <p:cNvSpPr/>
            <p:nvPr/>
          </p:nvSpPr>
          <p:spPr>
            <a:xfrm flipH="1">
              <a:off x="1464583" y="4754761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7" name="Line 21"/>
            <p:cNvSpPr/>
            <p:nvPr/>
          </p:nvSpPr>
          <p:spPr>
            <a:xfrm flipH="1">
              <a:off x="1852435" y="4801482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68" name="Line 22"/>
            <p:cNvSpPr/>
            <p:nvPr/>
          </p:nvSpPr>
          <p:spPr>
            <a:xfrm>
              <a:off x="2270545" y="4830990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69" name="Group 44"/>
            <p:cNvGrpSpPr/>
            <p:nvPr/>
          </p:nvGrpSpPr>
          <p:grpSpPr>
            <a:xfrm>
              <a:off x="1009737" y="4558335"/>
              <a:ext cx="568960" cy="481140"/>
              <a:chOff x="-44" y="1473"/>
              <a:chExt cx="981" cy="1105"/>
            </a:xfrm>
          </p:grpSpPr>
          <p:pic>
            <p:nvPicPr>
              <p:cNvPr id="18139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0" name="Group 44"/>
            <p:cNvGrpSpPr/>
            <p:nvPr/>
          </p:nvGrpSpPr>
          <p:grpSpPr>
            <a:xfrm>
              <a:off x="1416137" y="5015535"/>
              <a:ext cx="568960" cy="481140"/>
              <a:chOff x="-44" y="1473"/>
              <a:chExt cx="981" cy="1105"/>
            </a:xfrm>
          </p:grpSpPr>
          <p:pic>
            <p:nvPicPr>
              <p:cNvPr id="18139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1" name="Group 44"/>
            <p:cNvGrpSpPr/>
            <p:nvPr/>
          </p:nvGrpSpPr>
          <p:grpSpPr>
            <a:xfrm>
              <a:off x="1944457" y="5046015"/>
              <a:ext cx="568960" cy="481140"/>
              <a:chOff x="-44" y="1473"/>
              <a:chExt cx="981" cy="1105"/>
            </a:xfrm>
          </p:grpSpPr>
          <p:pic>
            <p:nvPicPr>
              <p:cNvPr id="18139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72" name="Line 21"/>
            <p:cNvSpPr/>
            <p:nvPr/>
          </p:nvSpPr>
          <p:spPr>
            <a:xfrm>
              <a:off x="2490603" y="4762139"/>
              <a:ext cx="379600" cy="3049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3" name="Line 22"/>
            <p:cNvSpPr/>
            <p:nvPr/>
          </p:nvSpPr>
          <p:spPr>
            <a:xfrm flipH="1">
              <a:off x="2721663" y="5256389"/>
              <a:ext cx="121032" cy="2926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4" name="Line 22"/>
            <p:cNvSpPr/>
            <p:nvPr/>
          </p:nvSpPr>
          <p:spPr>
            <a:xfrm>
              <a:off x="3128771" y="5266225"/>
              <a:ext cx="71519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75" name="Line 20"/>
            <p:cNvSpPr/>
            <p:nvPr/>
          </p:nvSpPr>
          <p:spPr>
            <a:xfrm flipH="1">
              <a:off x="3024243" y="5148195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76" name="Group 44"/>
            <p:cNvGrpSpPr/>
            <p:nvPr/>
          </p:nvGrpSpPr>
          <p:grpSpPr>
            <a:xfrm>
              <a:off x="2349105" y="5419133"/>
              <a:ext cx="568960" cy="481140"/>
              <a:chOff x="-44" y="1473"/>
              <a:chExt cx="981" cy="1105"/>
            </a:xfrm>
          </p:grpSpPr>
          <p:pic>
            <p:nvPicPr>
              <p:cNvPr id="18139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77" name="Group 44"/>
            <p:cNvGrpSpPr/>
            <p:nvPr/>
          </p:nvGrpSpPr>
          <p:grpSpPr>
            <a:xfrm>
              <a:off x="2806305" y="5487451"/>
              <a:ext cx="568960" cy="481140"/>
              <a:chOff x="-44" y="1473"/>
              <a:chExt cx="981" cy="1105"/>
            </a:xfrm>
          </p:grpSpPr>
          <p:pic>
            <p:nvPicPr>
              <p:cNvPr id="18138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9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78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6446" y="4602306"/>
              <a:ext cx="676678" cy="3024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1279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395" y="5017871"/>
              <a:ext cx="679428" cy="299993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80" name="Group 44"/>
            <p:cNvGrpSpPr/>
            <p:nvPr/>
          </p:nvGrpSpPr>
          <p:grpSpPr>
            <a:xfrm>
              <a:off x="3231974" y="4946169"/>
              <a:ext cx="568960" cy="481140"/>
              <a:chOff x="-44" y="1473"/>
              <a:chExt cx="981" cy="1105"/>
            </a:xfrm>
          </p:grpSpPr>
          <p:pic>
            <p:nvPicPr>
              <p:cNvPr id="18138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81" name="Line 20"/>
            <p:cNvSpPr/>
            <p:nvPr/>
          </p:nvSpPr>
          <p:spPr>
            <a:xfrm flipH="1">
              <a:off x="5684194" y="5022788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2" name="Line 21"/>
            <p:cNvSpPr/>
            <p:nvPr/>
          </p:nvSpPr>
          <p:spPr>
            <a:xfrm flipH="1">
              <a:off x="6072045" y="5069508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3" name="Line 22"/>
            <p:cNvSpPr/>
            <p:nvPr/>
          </p:nvSpPr>
          <p:spPr>
            <a:xfrm>
              <a:off x="6490155" y="5099015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84" name="Group 44"/>
            <p:cNvGrpSpPr/>
            <p:nvPr/>
          </p:nvGrpSpPr>
          <p:grpSpPr>
            <a:xfrm>
              <a:off x="5376787" y="4836859"/>
              <a:ext cx="568960" cy="481140"/>
              <a:chOff x="-44" y="1473"/>
              <a:chExt cx="981" cy="1105"/>
            </a:xfrm>
          </p:grpSpPr>
          <p:pic>
            <p:nvPicPr>
              <p:cNvPr id="18138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85" name="Group 44"/>
            <p:cNvGrpSpPr/>
            <p:nvPr/>
          </p:nvGrpSpPr>
          <p:grpSpPr>
            <a:xfrm>
              <a:off x="5636042" y="5283549"/>
              <a:ext cx="568960" cy="481140"/>
              <a:chOff x="-44" y="1473"/>
              <a:chExt cx="981" cy="1105"/>
            </a:xfrm>
          </p:grpSpPr>
          <p:pic>
            <p:nvPicPr>
              <p:cNvPr id="18138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86" name="Group 44"/>
            <p:cNvGrpSpPr/>
            <p:nvPr/>
          </p:nvGrpSpPr>
          <p:grpSpPr>
            <a:xfrm>
              <a:off x="6164362" y="5314029"/>
              <a:ext cx="568960" cy="481140"/>
              <a:chOff x="-44" y="1473"/>
              <a:chExt cx="981" cy="1105"/>
            </a:xfrm>
          </p:grpSpPr>
          <p:pic>
            <p:nvPicPr>
              <p:cNvPr id="18138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81287" name="Line 20"/>
            <p:cNvSpPr/>
            <p:nvPr/>
          </p:nvSpPr>
          <p:spPr>
            <a:xfrm flipH="1" flipV="1">
              <a:off x="4660925" y="5069508"/>
              <a:ext cx="605159" cy="312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8" name="Line 21"/>
            <p:cNvSpPr/>
            <p:nvPr/>
          </p:nvSpPr>
          <p:spPr>
            <a:xfrm flipH="1">
              <a:off x="4196052" y="5022788"/>
              <a:ext cx="272323" cy="3147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289" name="Line 22"/>
            <p:cNvSpPr/>
            <p:nvPr/>
          </p:nvSpPr>
          <p:spPr>
            <a:xfrm>
              <a:off x="4614162" y="5052296"/>
              <a:ext cx="74270" cy="2950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1290" name="Group 44"/>
            <p:cNvGrpSpPr/>
            <p:nvPr/>
          </p:nvGrpSpPr>
          <p:grpSpPr>
            <a:xfrm>
              <a:off x="4803973" y="5230996"/>
              <a:ext cx="568960" cy="481140"/>
              <a:chOff x="-44" y="1473"/>
              <a:chExt cx="981" cy="1105"/>
            </a:xfrm>
          </p:grpSpPr>
          <p:pic>
            <p:nvPicPr>
              <p:cNvPr id="181379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80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91" name="Group 44"/>
            <p:cNvGrpSpPr/>
            <p:nvPr/>
          </p:nvGrpSpPr>
          <p:grpSpPr>
            <a:xfrm>
              <a:off x="3759945" y="5236252"/>
              <a:ext cx="568960" cy="481140"/>
              <a:chOff x="-44" y="1473"/>
              <a:chExt cx="981" cy="1105"/>
            </a:xfrm>
          </p:grpSpPr>
          <p:pic>
            <p:nvPicPr>
              <p:cNvPr id="181377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8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1292" name="Group 44"/>
            <p:cNvGrpSpPr/>
            <p:nvPr/>
          </p:nvGrpSpPr>
          <p:grpSpPr>
            <a:xfrm>
              <a:off x="4288265" y="5266732"/>
              <a:ext cx="568960" cy="481140"/>
              <a:chOff x="-44" y="1473"/>
              <a:chExt cx="981" cy="1105"/>
            </a:xfrm>
          </p:grpSpPr>
          <p:pic>
            <p:nvPicPr>
              <p:cNvPr id="181375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6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9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0063" y="4823612"/>
              <a:ext cx="679430" cy="2999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1294" name="Line 20"/>
            <p:cNvSpPr/>
            <p:nvPr/>
          </p:nvSpPr>
          <p:spPr>
            <a:xfrm flipH="1">
              <a:off x="6520414" y="5101475"/>
              <a:ext cx="5556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181295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057" y="4870333"/>
              <a:ext cx="679430" cy="302451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96" name="Group 44"/>
            <p:cNvGrpSpPr/>
            <p:nvPr/>
          </p:nvGrpSpPr>
          <p:grpSpPr>
            <a:xfrm>
              <a:off x="6685325" y="4884156"/>
              <a:ext cx="568960" cy="481140"/>
              <a:chOff x="-44" y="1473"/>
              <a:chExt cx="981" cy="1105"/>
            </a:xfrm>
          </p:grpSpPr>
          <p:pic>
            <p:nvPicPr>
              <p:cNvPr id="181373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1374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181297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241" y="3062997"/>
              <a:ext cx="935246" cy="41556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1298" name="Group 906"/>
            <p:cNvGrpSpPr/>
            <p:nvPr/>
          </p:nvGrpSpPr>
          <p:grpSpPr>
            <a:xfrm>
              <a:off x="5140161" y="2111868"/>
              <a:ext cx="367260" cy="578780"/>
              <a:chOff x="4140" y="429"/>
              <a:chExt cx="1425" cy="2396"/>
            </a:xfrm>
          </p:grpSpPr>
          <p:sp>
            <p:nvSpPr>
              <p:cNvPr id="181341" name="Freeform 90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74" y="95"/>
                  </a:cxn>
                  <a:cxn ang="0">
                    <a:pos x="73" y="734"/>
                  </a:cxn>
                  <a:cxn ang="0">
                    <a:pos x="0" y="768"/>
                  </a:cxn>
                  <a:cxn ang="0">
                    <a:pos x="14" y="0"/>
                  </a:cxn>
                </a:cxnLst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100000"/>
                    </a:srgbClr>
                  </a:gs>
                  <a:gs pos="100000">
                    <a:srgbClr val="333333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2" name="Rectangle 908"/>
              <p:cNvSpPr/>
              <p:nvPr/>
            </p:nvSpPr>
            <p:spPr>
              <a:xfrm>
                <a:off x="4202" y="427"/>
                <a:ext cx="1057" cy="229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43" name="Freeform 90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5" y="61"/>
                  </a:cxn>
                  <a:cxn ang="0">
                    <a:pos x="2" y="699"/>
                  </a:cxn>
                  <a:cxn ang="0">
                    <a:pos x="2" y="0"/>
                  </a:cxn>
                </a:cxnLst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>
                      <a:alpha val="100000"/>
                    </a:srgbClr>
                  </a:gs>
                  <a:gs pos="100000">
                    <a:srgbClr val="F8F8F8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4" name="Freeform 910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6"/>
                  </a:cxn>
                  <a:cxn ang="0">
                    <a:pos x="70" y="64"/>
                  </a:cxn>
                  <a:cxn ang="0">
                    <a:pos x="0" y="28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45" name="Rectangle 911"/>
              <p:cNvSpPr/>
              <p:nvPr/>
            </p:nvSpPr>
            <p:spPr>
              <a:xfrm>
                <a:off x="4212" y="692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46" name="Group 912"/>
              <p:cNvGrpSpPr/>
              <p:nvPr/>
            </p:nvGrpSpPr>
            <p:grpSpPr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1371" name="AutoShape 913"/>
                <p:cNvSpPr/>
                <p:nvPr/>
              </p:nvSpPr>
              <p:spPr>
                <a:xfrm>
                  <a:off x="610" y="2571"/>
                  <a:ext cx="733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72" name="AutoShape 914"/>
                <p:cNvSpPr/>
                <p:nvPr/>
              </p:nvSpPr>
              <p:spPr>
                <a:xfrm>
                  <a:off x="624" y="2591"/>
                  <a:ext cx="706" cy="9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47" name="Rectangle 915"/>
              <p:cNvSpPr/>
              <p:nvPr/>
            </p:nvSpPr>
            <p:spPr>
              <a:xfrm>
                <a:off x="4223" y="1017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48" name="Group 916"/>
              <p:cNvGrpSpPr/>
              <p:nvPr/>
            </p:nvGrpSpPr>
            <p:grpSpPr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1369" name="AutoShape 917"/>
                <p:cNvSpPr/>
                <p:nvPr/>
              </p:nvSpPr>
              <p:spPr>
                <a:xfrm>
                  <a:off x="613" y="2571"/>
                  <a:ext cx="772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70" name="AutoShape 918"/>
                <p:cNvSpPr/>
                <p:nvPr/>
              </p:nvSpPr>
              <p:spPr>
                <a:xfrm>
                  <a:off x="626" y="2582"/>
                  <a:ext cx="70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49" name="Rectangle 919"/>
              <p:cNvSpPr/>
              <p:nvPr/>
            </p:nvSpPr>
            <p:spPr>
              <a:xfrm>
                <a:off x="4212" y="1363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50" name="Rectangle 920"/>
              <p:cNvSpPr/>
              <p:nvPr/>
            </p:nvSpPr>
            <p:spPr>
              <a:xfrm>
                <a:off x="4223" y="1659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51" name="Group 921"/>
              <p:cNvGrpSpPr/>
              <p:nvPr/>
            </p:nvGrpSpPr>
            <p:grpSpPr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1367" name="AutoShape 922"/>
                <p:cNvSpPr/>
                <p:nvPr/>
              </p:nvSpPr>
              <p:spPr>
                <a:xfrm>
                  <a:off x="614" y="2569"/>
                  <a:ext cx="73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68" name="AutoShape 923"/>
                <p:cNvSpPr/>
                <p:nvPr/>
              </p:nvSpPr>
              <p:spPr>
                <a:xfrm>
                  <a:off x="628" y="2588"/>
                  <a:ext cx="745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52" name="Freeform 92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5"/>
                  </a:cxn>
                  <a:cxn ang="0">
                    <a:pos x="70" y="62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81353" name="Group 925"/>
              <p:cNvGrpSpPr/>
              <p:nvPr/>
            </p:nvGrpSpPr>
            <p:grpSpPr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1365" name="AutoShape 926"/>
                <p:cNvSpPr/>
                <p:nvPr/>
              </p:nvSpPr>
              <p:spPr>
                <a:xfrm>
                  <a:off x="609" y="2564"/>
                  <a:ext cx="731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66" name="AutoShape 927"/>
                <p:cNvSpPr/>
                <p:nvPr/>
              </p:nvSpPr>
              <p:spPr>
                <a:xfrm>
                  <a:off x="623" y="2584"/>
                  <a:ext cx="705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54" name="Rectangle 928"/>
              <p:cNvSpPr/>
              <p:nvPr/>
            </p:nvSpPr>
            <p:spPr>
              <a:xfrm>
                <a:off x="5248" y="427"/>
                <a:ext cx="75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55" name="Freeform 92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2" y="39"/>
                  </a:cxn>
                  <a:cxn ang="0">
                    <a:pos x="62" y="71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6" name="Freeform 930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" y="46"/>
                  </a:cxn>
                  <a:cxn ang="0">
                    <a:pos x="61" y="81"/>
                  </a:cxn>
                  <a:cxn ang="0">
                    <a:pos x="2" y="35"/>
                  </a:cxn>
                  <a:cxn ang="0">
                    <a:pos x="0" y="0"/>
                  </a:cxn>
                </a:cxnLst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7" name="Oval 931"/>
              <p:cNvSpPr/>
              <p:nvPr/>
            </p:nvSpPr>
            <p:spPr>
              <a:xfrm>
                <a:off x="5514" y="2616"/>
                <a:ext cx="53" cy="9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58" name="Freeform 9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2" y="68"/>
                  </a:cxn>
                  <a:cxn ang="0">
                    <a:pos x="65" y="31"/>
                  </a:cxn>
                  <a:cxn ang="0">
                    <a:pos x="62" y="0"/>
                  </a:cxn>
                  <a:cxn ang="0">
                    <a:pos x="0" y="30"/>
                  </a:cxn>
                </a:cxnLst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59" name="AutoShape 933"/>
              <p:cNvSpPr/>
              <p:nvPr/>
            </p:nvSpPr>
            <p:spPr>
              <a:xfrm>
                <a:off x="4138" y="2687"/>
                <a:ext cx="1206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60" name="AutoShape 934"/>
              <p:cNvSpPr/>
              <p:nvPr/>
            </p:nvSpPr>
            <p:spPr>
              <a:xfrm>
                <a:off x="4202" y="2717"/>
                <a:ext cx="1078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61" name="Oval 935"/>
              <p:cNvSpPr/>
              <p:nvPr/>
            </p:nvSpPr>
            <p:spPr>
              <a:xfrm>
                <a:off x="4308" y="2381"/>
                <a:ext cx="160" cy="15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62" name="Oval 936"/>
              <p:cNvSpPr/>
              <p:nvPr/>
            </p:nvSpPr>
            <p:spPr>
              <a:xfrm>
                <a:off x="4490" y="239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wrap="none" anchor="ctr" anchorCtr="0"/>
              <a:p>
                <a:pPr algn="ctr" eaLnBrk="1" hangingPunct="1">
                  <a:buNone/>
                </a:pPr>
                <a:endParaRPr lang="en-US" altLang="zh-CN" i="0">
                  <a:solidFill>
                    <a:srgbClr val="FF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63" name="Oval 937"/>
              <p:cNvSpPr/>
              <p:nvPr/>
            </p:nvSpPr>
            <p:spPr>
              <a:xfrm>
                <a:off x="4661" y="2381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64" name="Rectangle 938"/>
              <p:cNvSpPr/>
              <p:nvPr/>
            </p:nvSpPr>
            <p:spPr>
              <a:xfrm>
                <a:off x="5066" y="1832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81299" name="Group 1108"/>
            <p:cNvGrpSpPr/>
            <p:nvPr/>
          </p:nvGrpSpPr>
          <p:grpSpPr>
            <a:xfrm>
              <a:off x="2802867" y="2278719"/>
              <a:ext cx="812691" cy="359377"/>
              <a:chOff x="2356" y="1300"/>
              <a:chExt cx="555" cy="194"/>
            </a:xfrm>
          </p:grpSpPr>
          <p:sp>
            <p:nvSpPr>
              <p:cNvPr id="181333" name="Oval 407"/>
              <p:cNvSpPr/>
              <p:nvPr/>
            </p:nvSpPr>
            <p:spPr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34" name="Rectangle 410"/>
              <p:cNvSpPr/>
              <p:nvPr/>
            </p:nvSpPr>
            <p:spPr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35" name="Oval 411"/>
              <p:cNvSpPr/>
              <p:nvPr/>
            </p:nvSpPr>
            <p:spPr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36" name="Group 1112"/>
              <p:cNvGrpSpPr/>
              <p:nvPr/>
            </p:nvGrpSpPr>
            <p:grpSpPr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81339" name="Freeform 1113"/>
                <p:cNvSpPr/>
                <p:nvPr/>
              </p:nvSpPr>
              <p:spPr>
                <a:xfrm>
                  <a:off x="2468" y="1332"/>
                  <a:ext cx="310" cy="60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6" y="60"/>
                    </a:cxn>
                    <a:cxn ang="0">
                      <a:pos x="192" y="0"/>
                    </a:cxn>
                    <a:cxn ang="0">
                      <a:pos x="310" y="0"/>
                    </a:cxn>
                  </a:cxnLst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81340" name="Freeform 1114"/>
                <p:cNvSpPr/>
                <p:nvPr/>
              </p:nvSpPr>
              <p:spPr>
                <a:xfrm>
                  <a:off x="2482" y="1332"/>
                  <a:ext cx="282" cy="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60"/>
                    </a:cxn>
                    <a:cxn ang="0">
                      <a:pos x="282" y="60"/>
                    </a:cxn>
                  </a:cxnLst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81337" name="Line 1115"/>
              <p:cNvSpPr/>
              <p:nvPr/>
            </p:nvSpPr>
            <p:spPr>
              <a:xfrm>
                <a:off x="2364" y="1361"/>
                <a:ext cx="0" cy="8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1338" name="Line 1116"/>
              <p:cNvSpPr/>
              <p:nvPr/>
            </p:nvSpPr>
            <p:spPr>
              <a:xfrm>
                <a:off x="2907" y="1362"/>
                <a:ext cx="0" cy="8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81300" name="Group 906"/>
            <p:cNvGrpSpPr/>
            <p:nvPr/>
          </p:nvGrpSpPr>
          <p:grpSpPr>
            <a:xfrm>
              <a:off x="5744506" y="2621620"/>
              <a:ext cx="367260" cy="578780"/>
              <a:chOff x="4140" y="429"/>
              <a:chExt cx="1425" cy="2396"/>
            </a:xfrm>
          </p:grpSpPr>
          <p:sp>
            <p:nvSpPr>
              <p:cNvPr id="181301" name="Freeform 90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74" y="95"/>
                  </a:cxn>
                  <a:cxn ang="0">
                    <a:pos x="73" y="734"/>
                  </a:cxn>
                  <a:cxn ang="0">
                    <a:pos x="0" y="768"/>
                  </a:cxn>
                  <a:cxn ang="0">
                    <a:pos x="14" y="0"/>
                  </a:cxn>
                </a:cxnLst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100000"/>
                    </a:srgbClr>
                  </a:gs>
                  <a:gs pos="100000">
                    <a:srgbClr val="333333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2" name="Rectangle 908"/>
              <p:cNvSpPr/>
              <p:nvPr/>
            </p:nvSpPr>
            <p:spPr>
              <a:xfrm>
                <a:off x="4205" y="434"/>
                <a:ext cx="1046" cy="228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03" name="Freeform 90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5" y="61"/>
                  </a:cxn>
                  <a:cxn ang="0">
                    <a:pos x="2" y="699"/>
                  </a:cxn>
                  <a:cxn ang="0">
                    <a:pos x="2" y="0"/>
                  </a:cxn>
                </a:cxnLst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>
                      <a:alpha val="100000"/>
                    </a:srgbClr>
                  </a:gs>
                  <a:gs pos="100000">
                    <a:srgbClr val="F8F8F8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4" name="Freeform 910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6"/>
                  </a:cxn>
                  <a:cxn ang="0">
                    <a:pos x="70" y="64"/>
                  </a:cxn>
                  <a:cxn ang="0">
                    <a:pos x="0" y="28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05" name="Rectangle 911"/>
              <p:cNvSpPr/>
              <p:nvPr/>
            </p:nvSpPr>
            <p:spPr>
              <a:xfrm>
                <a:off x="4216" y="699"/>
                <a:ext cx="587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06" name="Group 912"/>
              <p:cNvGrpSpPr/>
              <p:nvPr/>
            </p:nvGrpSpPr>
            <p:grpSpPr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1331" name="AutoShape 913"/>
                <p:cNvSpPr/>
                <p:nvPr/>
              </p:nvSpPr>
              <p:spPr>
                <a:xfrm>
                  <a:off x="614" y="2568"/>
                  <a:ext cx="719" cy="1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32" name="AutoShape 914"/>
                <p:cNvSpPr/>
                <p:nvPr/>
              </p:nvSpPr>
              <p:spPr>
                <a:xfrm>
                  <a:off x="628" y="2588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07" name="Rectangle 915"/>
              <p:cNvSpPr/>
              <p:nvPr/>
            </p:nvSpPr>
            <p:spPr>
              <a:xfrm>
                <a:off x="4226" y="1024"/>
                <a:ext cx="587" cy="4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08" name="Group 916"/>
              <p:cNvGrpSpPr/>
              <p:nvPr/>
            </p:nvGrpSpPr>
            <p:grpSpPr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1329" name="AutoShape 917"/>
                <p:cNvSpPr/>
                <p:nvPr/>
              </p:nvSpPr>
              <p:spPr>
                <a:xfrm>
                  <a:off x="617" y="2568"/>
                  <a:ext cx="719" cy="1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30" name="AutoShape 918"/>
                <p:cNvSpPr/>
                <p:nvPr/>
              </p:nvSpPr>
              <p:spPr>
                <a:xfrm>
                  <a:off x="630" y="2589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09" name="Rectangle 919"/>
              <p:cNvSpPr/>
              <p:nvPr/>
            </p:nvSpPr>
            <p:spPr>
              <a:xfrm>
                <a:off x="4216" y="1360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10" name="Rectangle 920"/>
              <p:cNvSpPr/>
              <p:nvPr/>
            </p:nvSpPr>
            <p:spPr>
              <a:xfrm>
                <a:off x="4226" y="1656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81311" name="Group 921"/>
              <p:cNvGrpSpPr/>
              <p:nvPr/>
            </p:nvGrpSpPr>
            <p:grpSpPr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1327" name="AutoShape 922"/>
                <p:cNvSpPr/>
                <p:nvPr/>
              </p:nvSpPr>
              <p:spPr>
                <a:xfrm>
                  <a:off x="618" y="2604"/>
                  <a:ext cx="718" cy="1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28" name="AutoShape 923"/>
                <p:cNvSpPr/>
                <p:nvPr/>
              </p:nvSpPr>
              <p:spPr>
                <a:xfrm>
                  <a:off x="632" y="2622"/>
                  <a:ext cx="691" cy="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12" name="Freeform 92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0" y="35"/>
                  </a:cxn>
                  <a:cxn ang="0">
                    <a:pos x="70" y="62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81313" name="Group 925"/>
              <p:cNvGrpSpPr/>
              <p:nvPr/>
            </p:nvGrpSpPr>
            <p:grpSpPr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1325" name="AutoShape 926"/>
                <p:cNvSpPr/>
                <p:nvPr/>
              </p:nvSpPr>
              <p:spPr>
                <a:xfrm>
                  <a:off x="613" y="2571"/>
                  <a:ext cx="678" cy="1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1326" name="AutoShape 927"/>
                <p:cNvSpPr/>
                <p:nvPr/>
              </p:nvSpPr>
              <p:spPr>
                <a:xfrm>
                  <a:off x="627" y="2591"/>
                  <a:ext cx="651" cy="13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p>
                  <a:pPr>
                    <a:buNone/>
                  </a:pPr>
                  <a:endParaRPr lang="en-US" altLang="zh-CN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81314" name="Rectangle 928"/>
              <p:cNvSpPr/>
              <p:nvPr/>
            </p:nvSpPr>
            <p:spPr>
              <a:xfrm>
                <a:off x="5251" y="434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15" name="Freeform 92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2" y="39"/>
                  </a:cxn>
                  <a:cxn ang="0">
                    <a:pos x="62" y="71"/>
                  </a:cxn>
                  <a:cxn ang="0">
                    <a:pos x="0" y="27"/>
                  </a:cxn>
                  <a:cxn ang="0">
                    <a:pos x="2" y="0"/>
                  </a:cxn>
                </a:cxnLst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6" name="Freeform 930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" y="46"/>
                  </a:cxn>
                  <a:cxn ang="0">
                    <a:pos x="61" y="81"/>
                  </a:cxn>
                  <a:cxn ang="0">
                    <a:pos x="2" y="35"/>
                  </a:cxn>
                  <a:cxn ang="0">
                    <a:pos x="0" y="0"/>
                  </a:cxn>
                </a:cxnLst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>
                      <a:alpha val="100000"/>
                    </a:srgbClr>
                  </a:gs>
                  <a:gs pos="100000">
                    <a:srgbClr val="80808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7" name="Oval 931"/>
              <p:cNvSpPr/>
              <p:nvPr/>
            </p:nvSpPr>
            <p:spPr>
              <a:xfrm>
                <a:off x="5518" y="2612"/>
                <a:ext cx="43" cy="9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18" name="Freeform 9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2" y="68"/>
                  </a:cxn>
                  <a:cxn ang="0">
                    <a:pos x="65" y="31"/>
                  </a:cxn>
                  <a:cxn ang="0">
                    <a:pos x="62" y="0"/>
                  </a:cxn>
                  <a:cxn ang="0">
                    <a:pos x="0" y="30"/>
                  </a:cxn>
                </a:cxnLst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1319" name="AutoShape 933"/>
              <p:cNvSpPr/>
              <p:nvPr/>
            </p:nvSpPr>
            <p:spPr>
              <a:xfrm>
                <a:off x="4141" y="2684"/>
                <a:ext cx="1195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20" name="AutoShape 934"/>
              <p:cNvSpPr/>
              <p:nvPr/>
            </p:nvSpPr>
            <p:spPr>
              <a:xfrm>
                <a:off x="4205" y="2714"/>
                <a:ext cx="1067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21" name="Oval 935"/>
              <p:cNvSpPr/>
              <p:nvPr/>
            </p:nvSpPr>
            <p:spPr>
              <a:xfrm>
                <a:off x="4312" y="2389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22" name="Oval 936"/>
              <p:cNvSpPr/>
              <p:nvPr/>
            </p:nvSpPr>
            <p:spPr>
              <a:xfrm>
                <a:off x="4482" y="2389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wrap="none" anchor="ctr" anchorCtr="0"/>
              <a:p>
                <a:pPr algn="ctr" eaLnBrk="1" hangingPunct="1">
                  <a:buNone/>
                </a:pPr>
                <a:endParaRPr lang="en-US" altLang="zh-CN" i="0">
                  <a:solidFill>
                    <a:srgbClr val="FF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23" name="Oval 937"/>
              <p:cNvSpPr/>
              <p:nvPr/>
            </p:nvSpPr>
            <p:spPr>
              <a:xfrm>
                <a:off x="4664" y="2378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1324" name="Rectangle 938"/>
              <p:cNvSpPr/>
              <p:nvPr/>
            </p:nvSpPr>
            <p:spPr>
              <a:xfrm>
                <a:off x="5059" y="1839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buNone/>
                </a:pPr>
                <a:endParaRPr lang="en-US" altLang="zh-CN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81250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1251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725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虚拟局域网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:</a:t>
            </a: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动机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2710" name="Rectangle 3"/>
          <p:cNvSpPr>
            <a:spLocks noGrp="1" noChangeArrowheads="1"/>
          </p:cNvSpPr>
          <p:nvPr>
            <p:ph idx="1"/>
          </p:nvPr>
        </p:nvSpPr>
        <p:spPr>
          <a:xfrm>
            <a:off x="5078413" y="1365250"/>
            <a:ext cx="3911600" cy="3895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考虑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CS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的用户移动到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EE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，但是想要连接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CS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交换机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单一广播域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所有的广播流量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</a:rPr>
              <a:t> (ARP, DHCP, 目的MAC地址的未知位置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的帧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</a:rPr>
              <a:t>)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一定要跨越整个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LAN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安全隐私存在问题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</p:txBody>
      </p:sp>
      <p:sp>
        <p:nvSpPr>
          <p:cNvPr id="181254" name="Text Box 86"/>
          <p:cNvSpPr txBox="1"/>
          <p:nvPr/>
        </p:nvSpPr>
        <p:spPr>
          <a:xfrm>
            <a:off x="346075" y="3976688"/>
            <a:ext cx="10191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</a:t>
            </a:r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n-US" altLang="zh-CN" sz="1800" i="1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1255" name="Text Box 87"/>
          <p:cNvSpPr txBox="1"/>
          <p:nvPr/>
        </p:nvSpPr>
        <p:spPr>
          <a:xfrm>
            <a:off x="2009775" y="4227513"/>
            <a:ext cx="11414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altLang="zh-CN" sz="1800" i="1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1256" name="Text Box 88"/>
          <p:cNvSpPr txBox="1"/>
          <p:nvPr/>
        </p:nvSpPr>
        <p:spPr>
          <a:xfrm>
            <a:off x="3500438" y="4068763"/>
            <a:ext cx="1139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altLang="zh-CN" sz="1800" i="1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81257" name="Picture 23" descr="underline_base"/>
          <p:cNvPicPr/>
          <p:nvPr/>
        </p:nvPicPr>
        <p:blipFill>
          <a:blip r:embed="rId4"/>
          <a:stretch>
            <a:fillRect/>
          </a:stretch>
        </p:blipFill>
        <p:spPr>
          <a:xfrm>
            <a:off x="488950" y="906463"/>
            <a:ext cx="4113213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357505"/>
            <a:ext cx="8194040" cy="61423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3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2274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275" name="Rectangle 213"/>
          <p:cNvSpPr/>
          <p:nvPr/>
        </p:nvSpPr>
        <p:spPr>
          <a:xfrm>
            <a:off x="7543800" y="2105025"/>
            <a:ext cx="279400" cy="2286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2276" name="Rectangle 212"/>
          <p:cNvSpPr/>
          <p:nvPr/>
        </p:nvSpPr>
        <p:spPr>
          <a:xfrm>
            <a:off x="5470525" y="1889125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3737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i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虚拟局域网</a:t>
            </a:r>
            <a:endParaRPr kumimoji="0" lang="zh-CN" altLang="en-US" sz="4400" b="0" i="1" u="none" strike="noStrike" kern="0" cap="none" spc="0" normalizeH="0" baseline="0" noProof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2278" name="Rectangle 3"/>
          <p:cNvSpPr>
            <a:spLocks noGrp="1"/>
          </p:cNvSpPr>
          <p:nvPr>
            <p:ph idx="1"/>
          </p:nvPr>
        </p:nvSpPr>
        <p:spPr>
          <a:xfrm>
            <a:off x="4097338" y="355600"/>
            <a:ext cx="4926012" cy="1625600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sz="2400">
                <a:solidFill>
                  <a:srgbClr val="CC0000"/>
                </a:solidFill>
              </a:rPr>
              <a:t>基于端口的</a:t>
            </a:r>
            <a:r>
              <a:rPr lang="en-US" altLang="zh-CN" sz="2400">
                <a:solidFill>
                  <a:srgbClr val="CC0000"/>
                </a:solidFill>
              </a:rPr>
              <a:t> VLAN: </a:t>
            </a:r>
            <a:r>
              <a:rPr lang="zh-CN" altLang="en-US" sz="2400"/>
              <a:t>交换机端口被划分为不同的组</a:t>
            </a:r>
            <a:r>
              <a:rPr lang="en-US" altLang="zh-CN" sz="2400"/>
              <a:t> (交换机管理软件) </a:t>
            </a:r>
            <a:endParaRPr lang="en-US" altLang="zh-CN" sz="2000"/>
          </a:p>
        </p:txBody>
      </p:sp>
      <p:sp>
        <p:nvSpPr>
          <p:cNvPr id="182279" name="Text Box 85"/>
          <p:cNvSpPr txBox="1"/>
          <p:nvPr/>
        </p:nvSpPr>
        <p:spPr>
          <a:xfrm>
            <a:off x="681038" y="2265363"/>
            <a:ext cx="2944812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支持VLAN功能的交换机可以配置为在单个物理LAN基础设施上定义多个虚拟LAN。</a:t>
            </a:r>
            <a:endParaRPr lang="en-US" altLang="zh-CN" sz="2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2280" name="Rectangle 86"/>
          <p:cNvSpPr/>
          <p:nvPr/>
        </p:nvSpPr>
        <p:spPr>
          <a:xfrm>
            <a:off x="482600" y="1919288"/>
            <a:ext cx="3216275" cy="281305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2281" name="Text Box 87"/>
          <p:cNvSpPr txBox="1"/>
          <p:nvPr/>
        </p:nvSpPr>
        <p:spPr>
          <a:xfrm>
            <a:off x="642938" y="1543050"/>
            <a:ext cx="145923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i="1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虚拟局域网</a:t>
            </a:r>
            <a:endParaRPr lang="zh-CN" altLang="en-US" sz="2000" b="1" i="1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2282" name="Rectangle 80"/>
          <p:cNvSpPr/>
          <p:nvPr/>
        </p:nvSpPr>
        <p:spPr>
          <a:xfrm>
            <a:off x="5462588" y="209867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3" name="Rectangle 77"/>
          <p:cNvSpPr/>
          <p:nvPr/>
        </p:nvSpPr>
        <p:spPr>
          <a:xfrm>
            <a:off x="7534275" y="187960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4" name="Rectangle 76"/>
          <p:cNvSpPr/>
          <p:nvPr/>
        </p:nvSpPr>
        <p:spPr>
          <a:xfrm>
            <a:off x="6643688" y="188436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5" name="Rectangle 75"/>
          <p:cNvSpPr/>
          <p:nvPr/>
        </p:nvSpPr>
        <p:spPr>
          <a:xfrm>
            <a:off x="5748338" y="188436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6" name="Rectangle 2"/>
          <p:cNvSpPr/>
          <p:nvPr/>
        </p:nvSpPr>
        <p:spPr>
          <a:xfrm>
            <a:off x="5462588" y="1876425"/>
            <a:ext cx="2370137" cy="4683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7" name="Line 3"/>
          <p:cNvSpPr/>
          <p:nvPr/>
        </p:nvSpPr>
        <p:spPr>
          <a:xfrm>
            <a:off x="5464175" y="2092325"/>
            <a:ext cx="2351088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88" name="Text Box 6"/>
          <p:cNvSpPr txBox="1"/>
          <p:nvPr/>
        </p:nvSpPr>
        <p:spPr>
          <a:xfrm>
            <a:off x="5380038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9" name="Line 7"/>
          <p:cNvSpPr/>
          <p:nvPr/>
        </p:nvSpPr>
        <p:spPr>
          <a:xfrm>
            <a:off x="6643688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0" name="AutoShape 8"/>
          <p:cNvSpPr/>
          <p:nvPr/>
        </p:nvSpPr>
        <p:spPr>
          <a:xfrm>
            <a:off x="5434013" y="161766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91" name="Freeform 9"/>
          <p:cNvSpPr/>
          <p:nvPr/>
        </p:nvSpPr>
        <p:spPr>
          <a:xfrm>
            <a:off x="7837488" y="1620838"/>
            <a:ext cx="763587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2" name="Freeform 10"/>
          <p:cNvSpPr/>
          <p:nvPr/>
        </p:nvSpPr>
        <p:spPr>
          <a:xfrm>
            <a:off x="5835650" y="1665288"/>
            <a:ext cx="2228850" cy="150812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3" name="Freeform 11"/>
          <p:cNvSpPr/>
          <p:nvPr/>
        </p:nvSpPr>
        <p:spPr>
          <a:xfrm>
            <a:off x="6308725" y="1665288"/>
            <a:ext cx="1420813" cy="166687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2294" name="Line 17"/>
          <p:cNvSpPr/>
          <p:nvPr/>
        </p:nvSpPr>
        <p:spPr>
          <a:xfrm>
            <a:off x="7243763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5" name="Line 18"/>
          <p:cNvSpPr/>
          <p:nvPr/>
        </p:nvSpPr>
        <p:spPr>
          <a:xfrm>
            <a:off x="6043613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6" name="Line 21"/>
          <p:cNvSpPr/>
          <p:nvPr/>
        </p:nvSpPr>
        <p:spPr>
          <a:xfrm>
            <a:off x="5753100" y="18780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7" name="Line 22"/>
          <p:cNvSpPr/>
          <p:nvPr/>
        </p:nvSpPr>
        <p:spPr>
          <a:xfrm>
            <a:off x="5462588" y="18907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8" name="Line 23"/>
          <p:cNvSpPr/>
          <p:nvPr/>
        </p:nvSpPr>
        <p:spPr>
          <a:xfrm>
            <a:off x="6324600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299" name="Line 24"/>
          <p:cNvSpPr/>
          <p:nvPr/>
        </p:nvSpPr>
        <p:spPr>
          <a:xfrm>
            <a:off x="6948488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0" name="Line 25"/>
          <p:cNvSpPr/>
          <p:nvPr/>
        </p:nvSpPr>
        <p:spPr>
          <a:xfrm>
            <a:off x="7539038" y="18764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1" name="Text Box 26"/>
          <p:cNvSpPr txBox="1"/>
          <p:nvPr/>
        </p:nvSpPr>
        <p:spPr>
          <a:xfrm>
            <a:off x="6261100" y="20447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2" name="Text Box 27"/>
          <p:cNvSpPr txBox="1"/>
          <p:nvPr/>
        </p:nvSpPr>
        <p:spPr>
          <a:xfrm>
            <a:off x="6580188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3" name="Text Box 28"/>
          <p:cNvSpPr txBox="1"/>
          <p:nvPr/>
        </p:nvSpPr>
        <p:spPr>
          <a:xfrm>
            <a:off x="7456488" y="204946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4" name="Text Box 29"/>
          <p:cNvSpPr txBox="1"/>
          <p:nvPr/>
        </p:nvSpPr>
        <p:spPr>
          <a:xfrm>
            <a:off x="6561138" y="204946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5" name="Text Box 30"/>
          <p:cNvSpPr txBox="1"/>
          <p:nvPr/>
        </p:nvSpPr>
        <p:spPr>
          <a:xfrm>
            <a:off x="5389563" y="203517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6" name="Text Box 57"/>
          <p:cNvSpPr txBox="1"/>
          <p:nvPr/>
        </p:nvSpPr>
        <p:spPr>
          <a:xfrm>
            <a:off x="6256338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07" name="Line 61"/>
          <p:cNvSpPr/>
          <p:nvPr/>
        </p:nvSpPr>
        <p:spPr>
          <a:xfrm flipH="1">
            <a:off x="4702175" y="2211388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8" name="Line 62"/>
          <p:cNvSpPr/>
          <p:nvPr/>
        </p:nvSpPr>
        <p:spPr>
          <a:xfrm flipH="1">
            <a:off x="5087938" y="2211388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09" name="Line 63"/>
          <p:cNvSpPr/>
          <p:nvPr/>
        </p:nvSpPr>
        <p:spPr>
          <a:xfrm flipH="1">
            <a:off x="5807075" y="2227263"/>
            <a:ext cx="709613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0" name="Text Box 64"/>
          <p:cNvSpPr txBox="1"/>
          <p:nvPr/>
        </p:nvSpPr>
        <p:spPr>
          <a:xfrm>
            <a:off x="7527925" y="2589213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1" name="Line 69"/>
          <p:cNvSpPr/>
          <p:nvPr/>
        </p:nvSpPr>
        <p:spPr>
          <a:xfrm>
            <a:off x="6815138" y="2214563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2" name="Line 70"/>
          <p:cNvSpPr/>
          <p:nvPr/>
        </p:nvSpPr>
        <p:spPr>
          <a:xfrm>
            <a:off x="6805613" y="2012950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3" name="Line 71"/>
          <p:cNvSpPr/>
          <p:nvPr/>
        </p:nvSpPr>
        <p:spPr>
          <a:xfrm>
            <a:off x="7661275" y="1957388"/>
            <a:ext cx="514350" cy="48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314" name="Text Box 72"/>
          <p:cNvSpPr txBox="1"/>
          <p:nvPr/>
        </p:nvSpPr>
        <p:spPr>
          <a:xfrm>
            <a:off x="4692650" y="3132138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5" name="Text Box 73"/>
          <p:cNvSpPr txBox="1"/>
          <p:nvPr/>
        </p:nvSpPr>
        <p:spPr>
          <a:xfrm>
            <a:off x="6854825" y="3119438"/>
            <a:ext cx="14335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6" name="Text Box 74"/>
          <p:cNvSpPr txBox="1"/>
          <p:nvPr/>
        </p:nvSpPr>
        <p:spPr>
          <a:xfrm>
            <a:off x="7451725" y="182562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7" name="Oval 81"/>
          <p:cNvSpPr/>
          <p:nvPr/>
        </p:nvSpPr>
        <p:spPr>
          <a:xfrm>
            <a:off x="5578475" y="2190750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8" name="Oval 82"/>
          <p:cNvSpPr/>
          <p:nvPr/>
        </p:nvSpPr>
        <p:spPr>
          <a:xfrm>
            <a:off x="5870575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19" name="Oval 83"/>
          <p:cNvSpPr/>
          <p:nvPr/>
        </p:nvSpPr>
        <p:spPr>
          <a:xfrm>
            <a:off x="6457950" y="21923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20" name="Oval 84"/>
          <p:cNvSpPr/>
          <p:nvPr/>
        </p:nvSpPr>
        <p:spPr>
          <a:xfrm>
            <a:off x="678973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21" name="Oval 85"/>
          <p:cNvSpPr/>
          <p:nvPr/>
        </p:nvSpPr>
        <p:spPr>
          <a:xfrm>
            <a:off x="6777038" y="19748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22" name="Oval 86"/>
          <p:cNvSpPr/>
          <p:nvPr/>
        </p:nvSpPr>
        <p:spPr>
          <a:xfrm>
            <a:off x="7651750" y="19716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323" name="Text Box 45"/>
          <p:cNvSpPr txBox="1"/>
          <p:nvPr/>
        </p:nvSpPr>
        <p:spPr>
          <a:xfrm>
            <a:off x="5241925" y="2555875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2324" name="Group 44"/>
          <p:cNvGrpSpPr/>
          <p:nvPr/>
        </p:nvGrpSpPr>
        <p:grpSpPr>
          <a:xfrm>
            <a:off x="4165600" y="2397125"/>
            <a:ext cx="609600" cy="558800"/>
            <a:chOff x="-44" y="1473"/>
            <a:chExt cx="981" cy="1105"/>
          </a:xfrm>
        </p:grpSpPr>
        <p:pic>
          <p:nvPicPr>
            <p:cNvPr id="182414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5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5" name="Group 44"/>
          <p:cNvGrpSpPr/>
          <p:nvPr/>
        </p:nvGrpSpPr>
        <p:grpSpPr>
          <a:xfrm>
            <a:off x="4694238" y="2489200"/>
            <a:ext cx="609600" cy="558800"/>
            <a:chOff x="-44" y="1473"/>
            <a:chExt cx="981" cy="1105"/>
          </a:xfrm>
        </p:grpSpPr>
        <p:pic>
          <p:nvPicPr>
            <p:cNvPr id="182412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3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6" name="Group 44"/>
          <p:cNvGrpSpPr/>
          <p:nvPr/>
        </p:nvGrpSpPr>
        <p:grpSpPr>
          <a:xfrm>
            <a:off x="5414963" y="2509838"/>
            <a:ext cx="609600" cy="558800"/>
            <a:chOff x="-44" y="1473"/>
            <a:chExt cx="981" cy="1105"/>
          </a:xfrm>
        </p:grpSpPr>
        <p:pic>
          <p:nvPicPr>
            <p:cNvPr id="182410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11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7" name="Group 44"/>
          <p:cNvGrpSpPr/>
          <p:nvPr/>
        </p:nvGrpSpPr>
        <p:grpSpPr>
          <a:xfrm>
            <a:off x="6430963" y="2530475"/>
            <a:ext cx="609600" cy="558800"/>
            <a:chOff x="-44" y="1473"/>
            <a:chExt cx="981" cy="1105"/>
          </a:xfrm>
        </p:grpSpPr>
        <p:pic>
          <p:nvPicPr>
            <p:cNvPr id="182408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9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8" name="Group 44"/>
          <p:cNvGrpSpPr/>
          <p:nvPr/>
        </p:nvGrpSpPr>
        <p:grpSpPr>
          <a:xfrm>
            <a:off x="6938963" y="2540000"/>
            <a:ext cx="609600" cy="558800"/>
            <a:chOff x="-44" y="1473"/>
            <a:chExt cx="981" cy="1105"/>
          </a:xfrm>
        </p:grpSpPr>
        <p:pic>
          <p:nvPicPr>
            <p:cNvPr id="182406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7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2329" name="Group 44"/>
          <p:cNvGrpSpPr/>
          <p:nvPr/>
        </p:nvGrpSpPr>
        <p:grpSpPr>
          <a:xfrm>
            <a:off x="7802563" y="2357438"/>
            <a:ext cx="609600" cy="558800"/>
            <a:chOff x="-44" y="1473"/>
            <a:chExt cx="981" cy="1105"/>
          </a:xfrm>
        </p:grpSpPr>
        <p:pic>
          <p:nvPicPr>
            <p:cNvPr id="182404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2405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02075" y="3695700"/>
            <a:ext cx="5334000" cy="2593975"/>
            <a:chOff x="3902075" y="3695700"/>
            <a:chExt cx="5334289" cy="2593975"/>
          </a:xfrm>
        </p:grpSpPr>
        <p:sp>
          <p:nvSpPr>
            <p:cNvPr id="182332" name="Cloud"/>
            <p:cNvSpPr>
              <a:spLocks noChangeAspect="1" noEditPoints="1"/>
            </p:cNvSpPr>
            <p:nvPr/>
          </p:nvSpPr>
          <p:spPr>
            <a:xfrm>
              <a:off x="4560888" y="4090988"/>
              <a:ext cx="4516437" cy="1214437"/>
            </a:xfrm>
            <a:custGeom>
              <a:avLst/>
              <a:gdLst>
                <a:gd name="txL" fmla="*/ 2977 w 21600"/>
                <a:gd name="txT" fmla="*/ 3262 h 21600"/>
                <a:gd name="txR" fmla="*/ 17087 w 21600"/>
                <a:gd name="txB" fmla="*/ 17337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107763" dir="2699999" algn="ctr" rotWithShape="0">
                <a:srgbClr val="808080">
                  <a:alpha val="100000"/>
                </a:srgbClr>
              </a:outer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182333" name="Rectangle 263"/>
            <p:cNvSpPr/>
            <p:nvPr/>
          </p:nvSpPr>
          <p:spPr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334" name="Rectangle 262"/>
            <p:cNvSpPr/>
            <p:nvPr/>
          </p:nvSpPr>
          <p:spPr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335" name="Line 61"/>
            <p:cNvSpPr/>
            <p:nvPr/>
          </p:nvSpPr>
          <p:spPr>
            <a:xfrm flipH="1">
              <a:off x="4364038" y="4911725"/>
              <a:ext cx="901700" cy="2794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6" name="Line 62"/>
            <p:cNvSpPr/>
            <p:nvPr/>
          </p:nvSpPr>
          <p:spPr>
            <a:xfrm flipH="1">
              <a:off x="4749800" y="4911725"/>
              <a:ext cx="806450" cy="4191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7" name="Line 63"/>
            <p:cNvSpPr/>
            <p:nvPr/>
          </p:nvSpPr>
          <p:spPr>
            <a:xfrm flipH="1">
              <a:off x="5468938" y="4921250"/>
              <a:ext cx="684212" cy="3667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38" name="Text Box 72"/>
            <p:cNvSpPr txBox="1"/>
            <p:nvPr/>
          </p:nvSpPr>
          <p:spPr>
            <a:xfrm>
              <a:off x="4354513" y="5832475"/>
              <a:ext cx="165100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</a:rPr>
                <a:t>Electrical Engineering</a:t>
              </a:r>
              <a:endParaRPr lang="en-US" altLang="zh-CN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</a:rPr>
                <a:t>(VLAN ports 1-8)</a:t>
              </a:r>
              <a:endParaRPr lang="en-US" altLang="zh-CN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339" name="Text Box 45"/>
            <p:cNvSpPr txBox="1"/>
            <p:nvPr/>
          </p:nvSpPr>
          <p:spPr>
            <a:xfrm>
              <a:off x="4903788" y="5256213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</a:rPr>
                <a:t>…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2340" name="Group 186"/>
            <p:cNvGrpSpPr/>
            <p:nvPr/>
          </p:nvGrpSpPr>
          <p:grpSpPr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82385" name="Rectangle 80"/>
              <p:cNvSpPr/>
              <p:nvPr/>
            </p:nvSpPr>
            <p:spPr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86" name="Rectangle 75"/>
              <p:cNvSpPr/>
              <p:nvPr/>
            </p:nvSpPr>
            <p:spPr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87" name="Rectangle 2"/>
              <p:cNvSpPr/>
              <p:nvPr/>
            </p:nvSpPr>
            <p:spPr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88" name="Line 3"/>
              <p:cNvSpPr/>
              <p:nvPr/>
            </p:nvSpPr>
            <p:spPr>
              <a:xfrm>
                <a:off x="3532" y="2910"/>
                <a:ext cx="741" cy="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89" name="Text Box 6"/>
              <p:cNvSpPr txBox="1"/>
              <p:nvPr/>
            </p:nvSpPr>
            <p:spPr>
              <a:xfrm>
                <a:off x="3479" y="2748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zh-CN" sz="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90" name="AutoShape 8"/>
              <p:cNvSpPr/>
              <p:nvPr/>
            </p:nvSpPr>
            <p:spPr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91" name="Freeform 10"/>
              <p:cNvSpPr/>
              <p:nvPr/>
            </p:nvSpPr>
            <p:spPr>
              <a:xfrm>
                <a:off x="3628" y="2639"/>
                <a:ext cx="746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289" y="78"/>
                  </a:cxn>
                  <a:cxn ang="0">
                    <a:pos x="1108" y="0"/>
                  </a:cxn>
                  <a:cxn ang="0">
                    <a:pos x="1325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92" name="Line 18"/>
              <p:cNvSpPr/>
              <p:nvPr/>
            </p:nvSpPr>
            <p:spPr>
              <a:xfrm>
                <a:off x="3897" y="2777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3" name="Line 21"/>
              <p:cNvSpPr/>
              <p:nvPr/>
            </p:nvSpPr>
            <p:spPr>
              <a:xfrm>
                <a:off x="3714" y="2775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4" name="Line 22"/>
              <p:cNvSpPr/>
              <p:nvPr/>
            </p:nvSpPr>
            <p:spPr>
              <a:xfrm>
                <a:off x="3531" y="2783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5" name="Line 23"/>
              <p:cNvSpPr/>
              <p:nvPr/>
            </p:nvSpPr>
            <p:spPr>
              <a:xfrm>
                <a:off x="4074" y="2780"/>
                <a:ext cx="0" cy="2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2396" name="Text Box 26"/>
              <p:cNvSpPr txBox="1"/>
              <p:nvPr/>
            </p:nvSpPr>
            <p:spPr>
              <a:xfrm>
                <a:off x="4034" y="2880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8</a:t>
                </a:r>
                <a:endParaRPr lang="en-US" altLang="zh-CN" sz="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97" name="Text Box 30"/>
              <p:cNvSpPr txBox="1"/>
              <p:nvPr/>
            </p:nvSpPr>
            <p:spPr>
              <a:xfrm>
                <a:off x="3485" y="2874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CN" sz="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98" name="Text Box 57"/>
              <p:cNvSpPr txBox="1"/>
              <p:nvPr/>
            </p:nvSpPr>
            <p:spPr>
              <a:xfrm>
                <a:off x="4031" y="2745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7</a:t>
                </a:r>
                <a:endParaRPr lang="en-US" altLang="zh-CN" sz="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99" name="Oval 81"/>
              <p:cNvSpPr/>
              <p:nvPr/>
            </p:nvSpPr>
            <p:spPr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400" name="Oval 82"/>
              <p:cNvSpPr/>
              <p:nvPr/>
            </p:nvSpPr>
            <p:spPr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401" name="Oval 83"/>
              <p:cNvSpPr/>
              <p:nvPr/>
            </p:nvSpPr>
            <p:spPr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402" name="Freeform 10"/>
              <p:cNvSpPr/>
              <p:nvPr/>
            </p:nvSpPr>
            <p:spPr>
              <a:xfrm flipV="1">
                <a:off x="3754" y="2639"/>
                <a:ext cx="550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34" y="78"/>
                  </a:cxn>
                  <a:cxn ang="0">
                    <a:pos x="131" y="0"/>
                  </a:cxn>
                  <a:cxn ang="0">
                    <a:pos x="157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403" name="Freeform 185"/>
              <p:cNvSpPr/>
              <p:nvPr/>
            </p:nvSpPr>
            <p:spPr>
              <a:xfrm>
                <a:off x="4274" y="2610"/>
                <a:ext cx="264" cy="456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2" y="248"/>
                  </a:cxn>
                  <a:cxn ang="0">
                    <a:pos x="0" y="456"/>
                  </a:cxn>
                </a:cxnLst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41" name="Group 210"/>
            <p:cNvGrpSpPr/>
            <p:nvPr/>
          </p:nvGrpSpPr>
          <p:grpSpPr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82366" name="Group 207"/>
              <p:cNvGrpSpPr/>
              <p:nvPr/>
            </p:nvGrpSpPr>
            <p:grpSpPr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82373" name="Rectangle 77"/>
                <p:cNvSpPr/>
                <p:nvPr/>
              </p:nvSpPr>
              <p:spPr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74" name="Rectangle 76"/>
                <p:cNvSpPr/>
                <p:nvPr/>
              </p:nvSpPr>
              <p:spPr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75" name="Line 17"/>
                <p:cNvSpPr/>
                <p:nvPr/>
              </p:nvSpPr>
              <p:spPr>
                <a:xfrm>
                  <a:off x="2874" y="3797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6" name="Line 24"/>
                <p:cNvSpPr/>
                <p:nvPr/>
              </p:nvSpPr>
              <p:spPr>
                <a:xfrm>
                  <a:off x="2688" y="3794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7" name="Line 25"/>
                <p:cNvSpPr/>
                <p:nvPr/>
              </p:nvSpPr>
              <p:spPr>
                <a:xfrm>
                  <a:off x="3060" y="3791"/>
                  <a:ext cx="0" cy="2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82378" name="Text Box 27"/>
                <p:cNvSpPr txBox="1"/>
                <p:nvPr/>
              </p:nvSpPr>
              <p:spPr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9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79" name="Text Box 28"/>
                <p:cNvSpPr txBox="1"/>
                <p:nvPr/>
              </p:nvSpPr>
              <p:spPr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16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80" name="Text Box 29"/>
                <p:cNvSpPr txBox="1"/>
                <p:nvPr/>
              </p:nvSpPr>
              <p:spPr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10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81" name="Text Box 74"/>
                <p:cNvSpPr txBox="1"/>
                <p:nvPr/>
              </p:nvSpPr>
              <p:spPr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15</a:t>
                  </a:r>
                  <a:endParaRPr lang="en-US" altLang="zh-CN" sz="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82" name="Oval 84"/>
                <p:cNvSpPr/>
                <p:nvPr/>
              </p:nvSpPr>
              <p:spPr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83" name="Oval 85"/>
                <p:cNvSpPr/>
                <p:nvPr/>
              </p:nvSpPr>
              <p:spPr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2384" name="Oval 86"/>
                <p:cNvSpPr/>
                <p:nvPr/>
              </p:nvSpPr>
              <p:spPr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 i="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  <a:cs typeface="MS PGothic" panose="020B0600070205080204" pitchFamily="-84" charset="-128"/>
                    </a:defRPr>
                  </a:lvl1pPr>
                  <a:lvl2pPr marL="742950" indent="-285750" algn="l" rtl="0" eaLnBrk="0" fontAlgn="base" hangingPunct="0">
                    <a:lnSpc>
                      <a:spcPct val="8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MS PGothic" panose="020B0600070205080204" pitchFamily="-8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-84" charset="-128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2367" name="AutoShape 8"/>
              <p:cNvSpPr/>
              <p:nvPr/>
            </p:nvSpPr>
            <p:spPr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2368" name="Freeform 10"/>
              <p:cNvSpPr/>
              <p:nvPr/>
            </p:nvSpPr>
            <p:spPr>
              <a:xfrm>
                <a:off x="1161" y="3614"/>
                <a:ext cx="746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289" y="78"/>
                  </a:cxn>
                  <a:cxn ang="0">
                    <a:pos x="1108" y="0"/>
                  </a:cxn>
                  <a:cxn ang="0">
                    <a:pos x="1325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69" name="Freeform 10"/>
              <p:cNvSpPr/>
              <p:nvPr/>
            </p:nvSpPr>
            <p:spPr>
              <a:xfrm flipV="1">
                <a:off x="1287" y="3614"/>
                <a:ext cx="550" cy="105"/>
              </a:xfrm>
              <a:custGeom>
                <a:avLst/>
                <a:gdLst>
                  <a:gd name="txL" fmla="*/ 0 w 678"/>
                  <a:gd name="txT" fmla="*/ 0 h 110"/>
                  <a:gd name="txR" fmla="*/ 678 w 678"/>
                  <a:gd name="txB" fmla="*/ 110 h 110"/>
                </a:gdLst>
                <a:ahLst/>
                <a:cxnLst>
                  <a:cxn ang="0">
                    <a:pos x="0" y="79"/>
                  </a:cxn>
                  <a:cxn ang="0">
                    <a:pos x="34" y="78"/>
                  </a:cxn>
                  <a:cxn ang="0">
                    <a:pos x="131" y="0"/>
                  </a:cxn>
                  <a:cxn ang="0">
                    <a:pos x="157" y="0"/>
                  </a:cxn>
                </a:cxnLst>
                <a:rect l="txL" t="txT" r="txR" b="txB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0" name="Freeform 206"/>
              <p:cNvSpPr/>
              <p:nvPr/>
            </p:nvSpPr>
            <p:spPr>
              <a:xfrm>
                <a:off x="1807" y="3585"/>
                <a:ext cx="264" cy="456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2" y="248"/>
                  </a:cxn>
                  <a:cxn ang="0">
                    <a:pos x="0" y="456"/>
                  </a:cxn>
                </a:cxnLst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1" name="Freeform 208"/>
              <p:cNvSpPr/>
              <p:nvPr/>
            </p:nvSpPr>
            <p:spPr>
              <a:xfrm>
                <a:off x="1044" y="3747"/>
                <a:ext cx="762" cy="30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303"/>
                  </a:cxn>
                  <a:cxn ang="0">
                    <a:pos x="762" y="303"/>
                  </a:cxn>
                  <a:cxn ang="0">
                    <a:pos x="762" y="0"/>
                  </a:cxn>
                </a:cxnLst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2372" name="Line 209"/>
              <p:cNvSpPr/>
              <p:nvPr/>
            </p:nvSpPr>
            <p:spPr>
              <a:xfrm flipV="1">
                <a:off x="1044" y="3888"/>
                <a:ext cx="768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82342" name="Text Box 64"/>
            <p:cNvSpPr txBox="1"/>
            <p:nvPr/>
          </p:nvSpPr>
          <p:spPr>
            <a:xfrm>
              <a:off x="8037513" y="529748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anose="020B0604020202020204" pitchFamily="34" charset="0"/>
                </a:rPr>
                <a:t>…</a:t>
              </a:r>
              <a:endParaRPr lang="en-US" altLang="zh-C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343" name="Line 69"/>
            <p:cNvSpPr/>
            <p:nvPr/>
          </p:nvSpPr>
          <p:spPr>
            <a:xfrm>
              <a:off x="7324725" y="4922838"/>
              <a:ext cx="101600" cy="3778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4" name="Line 70"/>
            <p:cNvSpPr/>
            <p:nvPr/>
          </p:nvSpPr>
          <p:spPr>
            <a:xfrm>
              <a:off x="7315200" y="4721225"/>
              <a:ext cx="479425" cy="6032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5" name="Line 71"/>
            <p:cNvSpPr/>
            <p:nvPr/>
          </p:nvSpPr>
          <p:spPr>
            <a:xfrm>
              <a:off x="8170863" y="4665663"/>
              <a:ext cx="514350" cy="484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346" name="Text Box 73"/>
            <p:cNvSpPr txBox="1"/>
            <p:nvPr/>
          </p:nvSpPr>
          <p:spPr>
            <a:xfrm>
              <a:off x="7364413" y="5827713"/>
              <a:ext cx="1433512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</a:rPr>
                <a:t>Computer Science</a:t>
              </a:r>
              <a:endParaRPr lang="en-US" altLang="zh-CN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</a:rPr>
                <a:t>(VLAN ports 9-16)</a:t>
              </a:r>
              <a:endParaRPr lang="en-US" altLang="zh-CN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347" name="Rectangle 211"/>
            <p:cNvSpPr/>
            <p:nvPr/>
          </p:nvSpPr>
          <p:spPr>
            <a:xfrm>
              <a:off x="4095760" y="3695700"/>
              <a:ext cx="5140604" cy="50006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342900" lvl="0" indent="-342900">
                <a:buFont typeface="Wingdings" panose="05000000000000000000" pitchFamily="2" charset="2"/>
                <a:buChar char="v"/>
              </a:pPr>
              <a:r>
                <a:rPr lang="zh-CN" altLang="en-US" sz="2400">
                  <a:solidFill>
                    <a:srgbClr val="000000"/>
                  </a:solidFill>
                  <a:ea typeface="宋体" panose="02010600030101010101" pitchFamily="2" charset="-122"/>
                </a:rPr>
                <a:t>像两台交换机一样进行操作</a:t>
              </a:r>
              <a:endParaRPr lang="zh-CN" altLang="en-US" sz="20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82348" name="Group 44"/>
            <p:cNvGrpSpPr/>
            <p:nvPr/>
          </p:nvGrpSpPr>
          <p:grpSpPr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8236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49" name="Group 44"/>
            <p:cNvGrpSpPr/>
            <p:nvPr/>
          </p:nvGrpSpPr>
          <p:grpSpPr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182362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3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0" name="Group 44"/>
            <p:cNvGrpSpPr/>
            <p:nvPr/>
          </p:nvGrpSpPr>
          <p:grpSpPr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182360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61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1" name="Group 44"/>
            <p:cNvGrpSpPr/>
            <p:nvPr/>
          </p:nvGrpSpPr>
          <p:grpSpPr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182358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9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2" name="Group 44"/>
            <p:cNvGrpSpPr/>
            <p:nvPr/>
          </p:nvGrpSpPr>
          <p:grpSpPr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182356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7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82353" name="Group 44"/>
            <p:cNvGrpSpPr/>
            <p:nvPr/>
          </p:nvGrpSpPr>
          <p:grpSpPr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182354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2355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82331" name="Picture 24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63" y="1033463"/>
            <a:ext cx="1655762" cy="152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7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3298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299" name="Rectangle 115"/>
          <p:cNvSpPr/>
          <p:nvPr/>
        </p:nvSpPr>
        <p:spPr>
          <a:xfrm>
            <a:off x="7731125" y="3063875"/>
            <a:ext cx="279400" cy="2286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3300" name="Rectangle 4"/>
          <p:cNvSpPr/>
          <p:nvPr/>
        </p:nvSpPr>
        <p:spPr>
          <a:xfrm>
            <a:off x="5657850" y="2847975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4758" name="Rectangle 5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基于端口的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 VLAN</a:t>
            </a: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183302" name="Rectangle 80"/>
          <p:cNvSpPr/>
          <p:nvPr/>
        </p:nvSpPr>
        <p:spPr>
          <a:xfrm>
            <a:off x="5649913" y="305752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3" name="Rectangle 77"/>
          <p:cNvSpPr/>
          <p:nvPr/>
        </p:nvSpPr>
        <p:spPr>
          <a:xfrm>
            <a:off x="7721600" y="283845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4" name="Rectangle 76"/>
          <p:cNvSpPr/>
          <p:nvPr/>
        </p:nvSpPr>
        <p:spPr>
          <a:xfrm>
            <a:off x="6831013" y="284321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5" name="Rectangle 75"/>
          <p:cNvSpPr/>
          <p:nvPr/>
        </p:nvSpPr>
        <p:spPr>
          <a:xfrm>
            <a:off x="5935663" y="284321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6" name="Rectangle 2"/>
          <p:cNvSpPr/>
          <p:nvPr/>
        </p:nvSpPr>
        <p:spPr>
          <a:xfrm>
            <a:off x="5649913" y="2835275"/>
            <a:ext cx="2370137" cy="4683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7" name="Line 3"/>
          <p:cNvSpPr/>
          <p:nvPr/>
        </p:nvSpPr>
        <p:spPr>
          <a:xfrm>
            <a:off x="5651500" y="3051175"/>
            <a:ext cx="2351088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08" name="Text Box 6"/>
          <p:cNvSpPr txBox="1"/>
          <p:nvPr/>
        </p:nvSpPr>
        <p:spPr>
          <a:xfrm>
            <a:off x="5567363" y="27940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9" name="Line 7"/>
          <p:cNvSpPr/>
          <p:nvPr/>
        </p:nvSpPr>
        <p:spPr>
          <a:xfrm>
            <a:off x="6831013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0" name="AutoShape 8"/>
          <p:cNvSpPr/>
          <p:nvPr/>
        </p:nvSpPr>
        <p:spPr>
          <a:xfrm>
            <a:off x="5621338" y="257651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11" name="Freeform 9"/>
          <p:cNvSpPr/>
          <p:nvPr/>
        </p:nvSpPr>
        <p:spPr>
          <a:xfrm>
            <a:off x="8024813" y="2579688"/>
            <a:ext cx="763587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2" name="Freeform 10"/>
          <p:cNvSpPr/>
          <p:nvPr/>
        </p:nvSpPr>
        <p:spPr>
          <a:xfrm>
            <a:off x="6022975" y="2624138"/>
            <a:ext cx="2228850" cy="150812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3" name="Freeform 11"/>
          <p:cNvSpPr/>
          <p:nvPr/>
        </p:nvSpPr>
        <p:spPr>
          <a:xfrm>
            <a:off x="6496050" y="2624138"/>
            <a:ext cx="1420813" cy="166687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3314" name="Line 17"/>
          <p:cNvSpPr/>
          <p:nvPr/>
        </p:nvSpPr>
        <p:spPr>
          <a:xfrm>
            <a:off x="7431088" y="28448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5" name="Line 18"/>
          <p:cNvSpPr/>
          <p:nvPr/>
        </p:nvSpPr>
        <p:spPr>
          <a:xfrm>
            <a:off x="6230938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6" name="Line 21"/>
          <p:cNvSpPr/>
          <p:nvPr/>
        </p:nvSpPr>
        <p:spPr>
          <a:xfrm>
            <a:off x="5940425" y="28368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7" name="Line 22"/>
          <p:cNvSpPr/>
          <p:nvPr/>
        </p:nvSpPr>
        <p:spPr>
          <a:xfrm>
            <a:off x="5649913" y="28495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8" name="Line 23"/>
          <p:cNvSpPr/>
          <p:nvPr/>
        </p:nvSpPr>
        <p:spPr>
          <a:xfrm>
            <a:off x="6511925" y="28448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19" name="Line 24"/>
          <p:cNvSpPr/>
          <p:nvPr/>
        </p:nvSpPr>
        <p:spPr>
          <a:xfrm>
            <a:off x="7135813" y="28400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0" name="Line 25"/>
          <p:cNvSpPr/>
          <p:nvPr/>
        </p:nvSpPr>
        <p:spPr>
          <a:xfrm>
            <a:off x="7726363" y="283527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1" name="Text Box 26"/>
          <p:cNvSpPr txBox="1"/>
          <p:nvPr/>
        </p:nvSpPr>
        <p:spPr>
          <a:xfrm>
            <a:off x="6448425" y="30035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2" name="Text Box 27"/>
          <p:cNvSpPr txBox="1"/>
          <p:nvPr/>
        </p:nvSpPr>
        <p:spPr>
          <a:xfrm>
            <a:off x="6767513" y="278923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3" name="Text Box 28"/>
          <p:cNvSpPr txBox="1"/>
          <p:nvPr/>
        </p:nvSpPr>
        <p:spPr>
          <a:xfrm>
            <a:off x="7643813" y="300831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4" name="Text Box 29"/>
          <p:cNvSpPr txBox="1"/>
          <p:nvPr/>
        </p:nvSpPr>
        <p:spPr>
          <a:xfrm>
            <a:off x="6748463" y="3008313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5" name="Text Box 30"/>
          <p:cNvSpPr txBox="1"/>
          <p:nvPr/>
        </p:nvSpPr>
        <p:spPr>
          <a:xfrm>
            <a:off x="5576888" y="30035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6" name="Text Box 57"/>
          <p:cNvSpPr txBox="1"/>
          <p:nvPr/>
        </p:nvSpPr>
        <p:spPr>
          <a:xfrm>
            <a:off x="6443663" y="278923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27" name="Line 61"/>
          <p:cNvSpPr/>
          <p:nvPr/>
        </p:nvSpPr>
        <p:spPr>
          <a:xfrm flipH="1">
            <a:off x="4889500" y="3179763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8" name="Line 62"/>
          <p:cNvSpPr/>
          <p:nvPr/>
        </p:nvSpPr>
        <p:spPr>
          <a:xfrm flipH="1">
            <a:off x="5275263" y="3170238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29" name="Line 63"/>
          <p:cNvSpPr/>
          <p:nvPr/>
        </p:nvSpPr>
        <p:spPr>
          <a:xfrm flipH="1">
            <a:off x="5994400" y="3186113"/>
            <a:ext cx="709613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0" name="Text Box 64"/>
          <p:cNvSpPr txBox="1"/>
          <p:nvPr/>
        </p:nvSpPr>
        <p:spPr>
          <a:xfrm>
            <a:off x="7715250" y="3548063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1" name="Line 69"/>
          <p:cNvSpPr/>
          <p:nvPr/>
        </p:nvSpPr>
        <p:spPr>
          <a:xfrm>
            <a:off x="7002463" y="3173413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2" name="Line 70"/>
          <p:cNvSpPr/>
          <p:nvPr/>
        </p:nvSpPr>
        <p:spPr>
          <a:xfrm>
            <a:off x="6992938" y="2971800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3" name="Line 71"/>
          <p:cNvSpPr/>
          <p:nvPr/>
        </p:nvSpPr>
        <p:spPr>
          <a:xfrm>
            <a:off x="7848600" y="2916238"/>
            <a:ext cx="514350" cy="48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334" name="Text Box 72"/>
          <p:cNvSpPr txBox="1"/>
          <p:nvPr/>
        </p:nvSpPr>
        <p:spPr>
          <a:xfrm>
            <a:off x="4879975" y="4090988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5" name="Text Box 73"/>
          <p:cNvSpPr txBox="1"/>
          <p:nvPr/>
        </p:nvSpPr>
        <p:spPr>
          <a:xfrm>
            <a:off x="7042150" y="4078288"/>
            <a:ext cx="14335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6" name="Text Box 74"/>
          <p:cNvSpPr txBox="1"/>
          <p:nvPr/>
        </p:nvSpPr>
        <p:spPr>
          <a:xfrm>
            <a:off x="7639050" y="278447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7" name="Oval 81"/>
          <p:cNvSpPr/>
          <p:nvPr/>
        </p:nvSpPr>
        <p:spPr>
          <a:xfrm>
            <a:off x="5765800" y="31591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8" name="Oval 82"/>
          <p:cNvSpPr/>
          <p:nvPr/>
        </p:nvSpPr>
        <p:spPr>
          <a:xfrm>
            <a:off x="6057900" y="31464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39" name="Oval 83"/>
          <p:cNvSpPr/>
          <p:nvPr/>
        </p:nvSpPr>
        <p:spPr>
          <a:xfrm>
            <a:off x="6645275" y="315118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40" name="Oval 84"/>
          <p:cNvSpPr/>
          <p:nvPr/>
        </p:nvSpPr>
        <p:spPr>
          <a:xfrm>
            <a:off x="6977063" y="314801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41" name="Oval 85"/>
          <p:cNvSpPr/>
          <p:nvPr/>
        </p:nvSpPr>
        <p:spPr>
          <a:xfrm>
            <a:off x="6964363" y="293370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42" name="Oval 86"/>
          <p:cNvSpPr/>
          <p:nvPr/>
        </p:nvSpPr>
        <p:spPr>
          <a:xfrm>
            <a:off x="7839075" y="29305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43" name="Text Box 45"/>
          <p:cNvSpPr txBox="1"/>
          <p:nvPr/>
        </p:nvSpPr>
        <p:spPr>
          <a:xfrm>
            <a:off x="5429250" y="3524250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801" name="Rectangle 116"/>
          <p:cNvSpPr>
            <a:spLocks noGrp="1" noChangeArrowheads="1"/>
          </p:cNvSpPr>
          <p:nvPr>
            <p:ph idx="1"/>
          </p:nvPr>
        </p:nvSpPr>
        <p:spPr>
          <a:xfrm>
            <a:off x="312738" y="1309688"/>
            <a:ext cx="4249738" cy="1763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traffic isolation: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 </a:t>
            </a:r>
            <a:r>
              <a:rPr kumimoji="0" lang="en-US" sz="2400" b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-84" charset="-128"/>
                <a:cs typeface="+mn-cs"/>
              </a:rPr>
              <a:t>端口1-8之间的帧只能到达端口1-8</a:t>
            </a:r>
            <a:endParaRPr kumimoji="0" lang="en-US" sz="2400" b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-8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可以根据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端口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的MAC地址定义VLAN，而不是交换机端口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1317" name="Rectangle 117"/>
          <p:cNvSpPr/>
          <p:nvPr/>
        </p:nvSpPr>
        <p:spPr>
          <a:xfrm>
            <a:off x="285750" y="3286125"/>
            <a:ext cx="4060825" cy="1612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400">
                <a:latin typeface="Gill Sans MT" panose="020B0502020104020203" pitchFamily="-84" charset="0"/>
              </a:rPr>
              <a:t>dynamic membership:端口可以在vlan间动态分配</a:t>
            </a:r>
            <a:endParaRPr lang="en-US" altLang="zh-CN" sz="2400">
              <a:latin typeface="Gill Sans MT" panose="020B0502020104020203" pitchFamily="-84" charset="0"/>
            </a:endParaRPr>
          </a:p>
        </p:txBody>
      </p:sp>
      <p:sp>
        <p:nvSpPr>
          <p:cNvPr id="691342" name="Text Box 142"/>
          <p:cNvSpPr txBox="1"/>
          <p:nvPr/>
        </p:nvSpPr>
        <p:spPr>
          <a:xfrm>
            <a:off x="6656388" y="1162050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路由器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91350" name="Group 150"/>
          <p:cNvGrpSpPr/>
          <p:nvPr/>
        </p:nvGrpSpPr>
        <p:grpSpPr>
          <a:xfrm>
            <a:off x="320675" y="1531938"/>
            <a:ext cx="7010400" cy="4608512"/>
            <a:chOff x="202" y="965"/>
            <a:chExt cx="4416" cy="2903"/>
          </a:xfrm>
        </p:grpSpPr>
        <p:sp>
          <p:nvSpPr>
            <p:cNvPr id="183375" name="Rectangle 124"/>
            <p:cNvSpPr/>
            <p:nvPr/>
          </p:nvSpPr>
          <p:spPr>
            <a:xfrm>
              <a:off x="202" y="2852"/>
              <a:ext cx="314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</a:pPr>
              <a:r>
                <a:rPr lang="en-US" altLang="zh-CN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VLANS</a:t>
              </a:r>
              <a:r>
                <a:rPr lang="zh-CN" altLang="en-US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之间的转发</a:t>
              </a:r>
              <a:r>
                <a:rPr lang="en-US" altLang="zh-CN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:</a:t>
              </a:r>
              <a:r>
                <a:rPr lang="zh-CN" altLang="en-US" sz="2400">
                  <a:solidFill>
                    <a:srgbClr val="CC0000"/>
                  </a:solidFill>
                  <a:latin typeface="Gill Sans MT" panose="020B0502020104020203" pitchFamily="-84" charset="0"/>
                </a:rPr>
                <a:t>通过路由器实现</a:t>
              </a:r>
              <a:endParaRPr lang="en-US" altLang="zh-CN" sz="2400" i="0">
                <a:solidFill>
                  <a:srgbClr val="000000"/>
                </a:solidFill>
                <a:latin typeface="Gill Sans MT" panose="020B0502020104020203" pitchFamily="-84" charset="0"/>
              </a:endParaRPr>
            </a:p>
            <a:p>
              <a:pPr marL="742950" lvl="1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</a:pPr>
              <a:r>
                <a:rPr lang="en-US" altLang="zh-CN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实际上，供应商销售的是交换机</a:t>
              </a:r>
              <a:r>
                <a:rPr lang="zh-CN" altLang="en-US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与</a:t>
              </a:r>
              <a:r>
                <a:rPr lang="en-US" altLang="zh-CN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路由器</a:t>
              </a:r>
              <a:r>
                <a:rPr lang="zh-CN" altLang="en-US" sz="2000" i="0">
                  <a:solidFill>
                    <a:srgbClr val="000000"/>
                  </a:solidFill>
                  <a:latin typeface="Gill Sans MT" panose="020B0502020104020203" pitchFamily="-84" charset="0"/>
                </a:rPr>
                <a:t>的</a:t>
              </a:r>
              <a:r>
                <a:rPr lang="en-US" altLang="zh-CN" sz="2000">
                  <a:solidFill>
                    <a:srgbClr val="000000"/>
                  </a:solidFill>
                  <a:latin typeface="Gill Sans MT" panose="020B0502020104020203" pitchFamily="-84" charset="0"/>
                  <a:sym typeface="+mn-ea"/>
                </a:rPr>
                <a:t>组合</a:t>
              </a:r>
              <a:endParaRPr lang="zh-CN" altLang="en-US" sz="2000" i="0">
                <a:solidFill>
                  <a:srgbClr val="000000"/>
                </a:solidFill>
                <a:latin typeface="Gill Sans MT" panose="020B0502020104020203" pitchFamily="-84" charset="0"/>
              </a:endParaRPr>
            </a:p>
          </p:txBody>
        </p:sp>
        <p:grpSp>
          <p:nvGrpSpPr>
            <p:cNvPr id="183376" name="Group 149"/>
            <p:cNvGrpSpPr/>
            <p:nvPr/>
          </p:nvGrpSpPr>
          <p:grpSpPr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183377" name="Group 126"/>
              <p:cNvGrpSpPr/>
              <p:nvPr/>
            </p:nvGrpSpPr>
            <p:grpSpPr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183384" name="Group 127"/>
                <p:cNvGrpSpPr/>
                <p:nvPr/>
              </p:nvGrpSpPr>
              <p:grpSpPr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183386" name="Oval 128"/>
                  <p:cNvSpPr/>
                  <p:nvPr/>
                </p:nvSpPr>
                <p:spPr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>
                      <a:buNone/>
                    </a:pPr>
                    <a:endParaRPr lang="en-US" altLang="zh-CN">
                      <a:solidFill>
                        <a:srgbClr val="000000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183387" name="Line 129"/>
                  <p:cNvSpPr/>
                  <p:nvPr/>
                </p:nvSpPr>
                <p:spPr>
                  <a:xfrm>
                    <a:off x="1012" y="727"/>
                    <a:ext cx="0" cy="62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3388" name="Line 130"/>
                  <p:cNvSpPr/>
                  <p:nvPr/>
                </p:nvSpPr>
                <p:spPr>
                  <a:xfrm>
                    <a:off x="1368" y="727"/>
                    <a:ext cx="0" cy="62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3389" name="Rectangle 131"/>
                  <p:cNvSpPr/>
                  <p:nvPr/>
                </p:nvSpPr>
                <p:spPr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</a:ln>
                </p:spPr>
                <p:txBody>
                  <a:bodyPr wrap="none" anchor="ctr" anchorCtr="0"/>
                  <a:p>
                    <a:pPr algn="ctr">
                      <a:buNone/>
                    </a:pPr>
                    <a:endParaRPr lang="en-US" altLang="zh-CN" sz="2400" i="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3390" name="Oval 132"/>
                  <p:cNvSpPr/>
                  <p:nvPr/>
                </p:nvSpPr>
                <p:spPr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>
                      <a:buNone/>
                    </a:pPr>
                    <a:endParaRPr lang="en-US" altLang="zh-CN">
                      <a:solidFill>
                        <a:srgbClr val="000000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grpSp>
                <p:nvGrpSpPr>
                  <p:cNvPr id="183391" name="Group 133"/>
                  <p:cNvGrpSpPr/>
                  <p:nvPr/>
                </p:nvGrpSpPr>
                <p:grpSpPr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183396" name="Line 134"/>
                    <p:cNvSpPr/>
                    <p:nvPr/>
                  </p:nvSpPr>
                  <p:spPr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7" name="Line 135"/>
                    <p:cNvSpPr/>
                    <p:nvPr/>
                  </p:nvSpPr>
                  <p:spPr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8" name="Line 136"/>
                    <p:cNvSpPr/>
                    <p:nvPr/>
                  </p:nvSpPr>
                  <p:spPr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183392" name="Group 137"/>
                  <p:cNvGrpSpPr/>
                  <p:nvPr/>
                </p:nvGrpSpPr>
                <p:grpSpPr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183393" name="Line 138"/>
                    <p:cNvSpPr/>
                    <p:nvPr/>
                  </p:nvSpPr>
                  <p:spPr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4" name="Line 139"/>
                    <p:cNvSpPr/>
                    <p:nvPr/>
                  </p:nvSpPr>
                  <p:spPr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83395" name="Line 140"/>
                    <p:cNvSpPr/>
                    <p:nvPr/>
                  </p:nvSpPr>
                  <p:spPr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sp>
              <p:nvSpPr>
                <p:cNvPr id="183385" name="Line 141"/>
                <p:cNvSpPr/>
                <p:nvPr/>
              </p:nvSpPr>
              <p:spPr>
                <a:xfrm>
                  <a:off x="535" y="368"/>
                  <a:ext cx="0" cy="62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83378" name="Oval 85"/>
              <p:cNvSpPr/>
              <p:nvPr/>
            </p:nvSpPr>
            <p:spPr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3379" name="Oval 85"/>
              <p:cNvSpPr/>
              <p:nvPr/>
            </p:nvSpPr>
            <p:spPr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3380" name="Line 145"/>
              <p:cNvSpPr/>
              <p:nvPr/>
            </p:nvSpPr>
            <p:spPr>
              <a:xfrm flipV="1">
                <a:off x="4188" y="1143"/>
                <a:ext cx="159" cy="7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1" name="Line 146"/>
              <p:cNvSpPr/>
              <p:nvPr/>
            </p:nvSpPr>
            <p:spPr>
              <a:xfrm flipH="1" flipV="1">
                <a:off x="4469" y="1148"/>
                <a:ext cx="112" cy="71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2" name="Line 147"/>
              <p:cNvSpPr/>
              <p:nvPr/>
            </p:nvSpPr>
            <p:spPr>
              <a:xfrm>
                <a:off x="4101" y="1062"/>
                <a:ext cx="15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3383" name="Line 148"/>
              <p:cNvSpPr/>
              <p:nvPr/>
            </p:nvSpPr>
            <p:spPr>
              <a:xfrm>
                <a:off x="3939" y="1062"/>
                <a:ext cx="15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83348" name="Group 44"/>
          <p:cNvGrpSpPr/>
          <p:nvPr/>
        </p:nvGrpSpPr>
        <p:grpSpPr>
          <a:xfrm>
            <a:off x="4276725" y="3343275"/>
            <a:ext cx="722313" cy="598488"/>
            <a:chOff x="-44" y="1473"/>
            <a:chExt cx="981" cy="1105"/>
          </a:xfrm>
        </p:grpSpPr>
        <p:pic>
          <p:nvPicPr>
            <p:cNvPr id="18337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49" name="Group 44"/>
          <p:cNvGrpSpPr/>
          <p:nvPr/>
        </p:nvGrpSpPr>
        <p:grpSpPr>
          <a:xfrm>
            <a:off x="4724400" y="3495675"/>
            <a:ext cx="720725" cy="598488"/>
            <a:chOff x="-44" y="1473"/>
            <a:chExt cx="981" cy="1105"/>
          </a:xfrm>
        </p:grpSpPr>
        <p:pic>
          <p:nvPicPr>
            <p:cNvPr id="18337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0" name="Group 44"/>
          <p:cNvGrpSpPr/>
          <p:nvPr/>
        </p:nvGrpSpPr>
        <p:grpSpPr>
          <a:xfrm>
            <a:off x="5486400" y="3454400"/>
            <a:ext cx="720725" cy="600075"/>
            <a:chOff x="-44" y="1473"/>
            <a:chExt cx="981" cy="1105"/>
          </a:xfrm>
        </p:grpSpPr>
        <p:pic>
          <p:nvPicPr>
            <p:cNvPr id="18336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7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1" name="Group 44"/>
          <p:cNvGrpSpPr/>
          <p:nvPr/>
        </p:nvGrpSpPr>
        <p:grpSpPr>
          <a:xfrm>
            <a:off x="6492875" y="3444875"/>
            <a:ext cx="720725" cy="598488"/>
            <a:chOff x="-44" y="1473"/>
            <a:chExt cx="981" cy="1105"/>
          </a:xfrm>
        </p:grpSpPr>
        <p:pic>
          <p:nvPicPr>
            <p:cNvPr id="18336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2" name="Group 44"/>
          <p:cNvGrpSpPr/>
          <p:nvPr/>
        </p:nvGrpSpPr>
        <p:grpSpPr>
          <a:xfrm>
            <a:off x="7061200" y="3454400"/>
            <a:ext cx="720725" cy="600075"/>
            <a:chOff x="-44" y="1473"/>
            <a:chExt cx="981" cy="1105"/>
          </a:xfrm>
        </p:grpSpPr>
        <p:pic>
          <p:nvPicPr>
            <p:cNvPr id="18336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3353" name="Group 44"/>
          <p:cNvGrpSpPr/>
          <p:nvPr/>
        </p:nvGrpSpPr>
        <p:grpSpPr>
          <a:xfrm>
            <a:off x="7915275" y="3302000"/>
            <a:ext cx="720725" cy="600075"/>
            <a:chOff x="-44" y="1473"/>
            <a:chExt cx="981" cy="1105"/>
          </a:xfrm>
        </p:grpSpPr>
        <p:pic>
          <p:nvPicPr>
            <p:cNvPr id="18336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336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72792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1485900"/>
            <a:ext cx="817563" cy="3714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64075" y="2549525"/>
            <a:ext cx="1550988" cy="600075"/>
            <a:chOff x="4907280" y="294640"/>
            <a:chExt cx="1551062" cy="599440"/>
          </a:xfrm>
        </p:grpSpPr>
        <p:sp>
          <p:nvSpPr>
            <p:cNvPr id="183357" name="Rectangle 118"/>
            <p:cNvSpPr/>
            <p:nvPr/>
          </p:nvSpPr>
          <p:spPr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none" anchor="ctr" anchorCtr="0"/>
            <a:p>
              <a:pPr>
                <a:buNone/>
              </a:pPr>
              <a:endParaRPr lang="en-US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358" name="Line 120"/>
            <p:cNvSpPr/>
            <p:nvPr/>
          </p:nvSpPr>
          <p:spPr>
            <a:xfrm flipH="1" flipV="1">
              <a:off x="5507384" y="507140"/>
              <a:ext cx="793788" cy="2093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3359" name="Oval 82"/>
            <p:cNvSpPr/>
            <p:nvPr/>
          </p:nvSpPr>
          <p:spPr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3360" name="Group 44"/>
            <p:cNvGrpSpPr/>
            <p:nvPr/>
          </p:nvGrpSpPr>
          <p:grpSpPr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83361" name="Picture 45" descr="desktop_computer_stylized_medium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3362" name="Freeform 46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26" y="131"/>
                  </a:cxn>
                  <a:cxn ang="0">
                    <a:pos x="2759" y="2736"/>
                  </a:cxn>
                  <a:cxn ang="0">
                    <a:pos x="608" y="3422"/>
                  </a:cxn>
                  <a:cxn ang="0">
                    <a:pos x="0" y="0"/>
                  </a:cxn>
                </a:cxnLst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>
                      <a:alpha val="100000"/>
                    </a:srgb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83356" name="Picture 23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620713" y="1036638"/>
            <a:ext cx="4113212" cy="173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317" grpId="0"/>
      <p:bldP spid="6913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1858" name="标题 7618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链路层服务和运输层服务比较</a:t>
            </a:r>
            <a:endParaRPr lang="zh-CN" altLang="en-US" b="0" i="1" dirty="0"/>
          </a:p>
        </p:txBody>
      </p:sp>
      <p:sp>
        <p:nvSpPr>
          <p:cNvPr id="761859" name="文本占位符 76185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运输层协议：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 在端到端的基础上为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两个进程之间</a:t>
            </a:r>
            <a:r>
              <a:rPr lang="zh-CN" altLang="en-US" sz="2400" b="1" dirty="0">
                <a:ea typeface="华文中宋" panose="02010600040101010101" pitchFamily="2" charset="-122"/>
              </a:rPr>
              <a:t>提供可靠传输；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 流量控制是在端到端的基础上提供。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链路层协议：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在一条链路相连的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两个节点之间</a:t>
            </a:r>
            <a:r>
              <a:rPr lang="zh-CN" altLang="en-US" sz="2400" b="1" dirty="0">
                <a:ea typeface="华文中宋" panose="02010600040101010101" pitchFamily="2" charset="-122"/>
              </a:rPr>
              <a:t>提供可靠传输。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  流量控制是在相邻节点之间的基础上提供。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1" name="Footer Placeholder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4322" name="Slide Number Placeholder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3" name="Rectangle 111"/>
          <p:cNvSpPr/>
          <p:nvPr/>
        </p:nvSpPr>
        <p:spPr>
          <a:xfrm>
            <a:off x="3414713" y="2103438"/>
            <a:ext cx="279400" cy="228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4324" name="Rectangle 77"/>
          <p:cNvSpPr/>
          <p:nvPr/>
        </p:nvSpPr>
        <p:spPr>
          <a:xfrm>
            <a:off x="6591300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25" name="Rectangle 77"/>
          <p:cNvSpPr/>
          <p:nvPr/>
        </p:nvSpPr>
        <p:spPr>
          <a:xfrm>
            <a:off x="6881813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26" name="Rectangle 77"/>
          <p:cNvSpPr/>
          <p:nvPr/>
        </p:nvSpPr>
        <p:spPr>
          <a:xfrm>
            <a:off x="6300788" y="2112963"/>
            <a:ext cx="276225" cy="2333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27" name="Rectangle 157"/>
          <p:cNvSpPr/>
          <p:nvPr/>
        </p:nvSpPr>
        <p:spPr>
          <a:xfrm>
            <a:off x="6300788" y="1881188"/>
            <a:ext cx="280987" cy="214312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4328" name="Rectangle 156"/>
          <p:cNvSpPr/>
          <p:nvPr/>
        </p:nvSpPr>
        <p:spPr>
          <a:xfrm>
            <a:off x="5972175" y="2105025"/>
            <a:ext cx="309563" cy="233363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57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VLANS 跨越多个交换机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sp>
        <p:nvSpPr>
          <p:cNvPr id="692227" name="Rectangle 3"/>
          <p:cNvSpPr>
            <a:spLocks noGrp="1"/>
          </p:cNvSpPr>
          <p:nvPr>
            <p:ph idx="1"/>
          </p:nvPr>
        </p:nvSpPr>
        <p:spPr>
          <a:xfrm>
            <a:off x="411163" y="3971925"/>
            <a:ext cx="8296275" cy="2687638"/>
          </a:xfrm>
        </p:spPr>
        <p:txBody>
          <a:bodyPr vert="horz" wrap="square" lIns="91440" tIns="45720" rIns="91440" bIns="45720" anchor="t" anchorCtr="0"/>
          <a:p>
            <a:r>
              <a:rPr lang="zh-CN" altLang="en-US" sz="2400" i="1">
                <a:solidFill>
                  <a:srgbClr val="CC0000"/>
                </a:solidFill>
              </a:rPr>
              <a:t>干线端口</a:t>
            </a:r>
            <a:r>
              <a:rPr lang="en-US" altLang="zh-CN" sz="2400" i="1">
                <a:solidFill>
                  <a:srgbClr val="CC0000"/>
                </a:solidFill>
              </a:rPr>
              <a:t>:</a:t>
            </a:r>
            <a:r>
              <a:rPr lang="en-US" altLang="zh-CN" sz="2400">
                <a:solidFill>
                  <a:srgbClr val="CC0000"/>
                </a:solidFill>
              </a:rPr>
              <a:t> </a:t>
            </a:r>
            <a:r>
              <a:rPr lang="en-US" altLang="zh-CN" sz="2400"/>
              <a:t>在多个物理交换机上定义的</a:t>
            </a:r>
            <a:r>
              <a:rPr lang="en-US" altLang="zh-CN" sz="2400">
                <a:sym typeface="+mn-ea"/>
              </a:rPr>
              <a:t>VLANS</a:t>
            </a:r>
            <a:r>
              <a:rPr lang="en-US" altLang="zh-CN" sz="2400"/>
              <a:t>之间传输帧</a:t>
            </a:r>
            <a:r>
              <a:rPr lang="zh-CN" altLang="en-US" sz="2400"/>
              <a:t>，它属于所有的</a:t>
            </a:r>
            <a:r>
              <a:rPr lang="en-US" altLang="zh-CN" sz="2400"/>
              <a:t>VLANS</a:t>
            </a:r>
            <a:endParaRPr lang="en-US" altLang="zh-CN" sz="2400"/>
          </a:p>
          <a:p>
            <a:pPr lvl="1"/>
            <a:r>
              <a:rPr sz="2000"/>
              <a:t>交换机之间VLAN内转发的帧不能是普通的802.1帧(必须携带VLAN ID信息)</a:t>
            </a:r>
            <a:endParaRPr sz="2000"/>
          </a:p>
          <a:p>
            <a:pPr lvl="1"/>
            <a:r>
              <a:rPr lang="en-US" altLang="zh-CN" sz="2000"/>
              <a:t>802.1Q协议为中继端口之间转发的帧增加/删除额外的报头字段</a:t>
            </a:r>
            <a:endParaRPr lang="en-US" altLang="zh-CN" sz="2000"/>
          </a:p>
        </p:txBody>
      </p:sp>
      <p:sp>
        <p:nvSpPr>
          <p:cNvPr id="184331" name="Rectangle 62"/>
          <p:cNvSpPr/>
          <p:nvPr/>
        </p:nvSpPr>
        <p:spPr>
          <a:xfrm>
            <a:off x="1341438" y="1887538"/>
            <a:ext cx="273050" cy="19685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4332" name="Rectangle 80"/>
          <p:cNvSpPr/>
          <p:nvPr/>
        </p:nvSpPr>
        <p:spPr>
          <a:xfrm>
            <a:off x="1333500" y="2097088"/>
            <a:ext cx="290513" cy="24288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3" name="Rectangle 77"/>
          <p:cNvSpPr/>
          <p:nvPr/>
        </p:nvSpPr>
        <p:spPr>
          <a:xfrm>
            <a:off x="3405188" y="1878013"/>
            <a:ext cx="290512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4" name="Rectangle 76"/>
          <p:cNvSpPr/>
          <p:nvPr/>
        </p:nvSpPr>
        <p:spPr>
          <a:xfrm>
            <a:off x="2514600" y="1882775"/>
            <a:ext cx="890588" cy="457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5" name="Rectangle 75"/>
          <p:cNvSpPr/>
          <p:nvPr/>
        </p:nvSpPr>
        <p:spPr>
          <a:xfrm>
            <a:off x="1619250" y="1882775"/>
            <a:ext cx="900113" cy="45243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6" name="Rectangle 2"/>
          <p:cNvSpPr/>
          <p:nvPr/>
        </p:nvSpPr>
        <p:spPr>
          <a:xfrm>
            <a:off x="1333500" y="1874838"/>
            <a:ext cx="2370138" cy="4683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7" name="Line 3"/>
          <p:cNvSpPr/>
          <p:nvPr/>
        </p:nvSpPr>
        <p:spPr>
          <a:xfrm>
            <a:off x="1335088" y="2090738"/>
            <a:ext cx="2351087" cy="4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38" name="Text Box 6"/>
          <p:cNvSpPr txBox="1"/>
          <p:nvPr/>
        </p:nvSpPr>
        <p:spPr>
          <a:xfrm>
            <a:off x="1250950" y="18335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39" name="Line 7"/>
          <p:cNvSpPr/>
          <p:nvPr/>
        </p:nvSpPr>
        <p:spPr>
          <a:xfrm>
            <a:off x="2514600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0" name="AutoShape 8"/>
          <p:cNvSpPr/>
          <p:nvPr/>
        </p:nvSpPr>
        <p:spPr>
          <a:xfrm>
            <a:off x="1304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41" name="Freeform 9"/>
          <p:cNvSpPr/>
          <p:nvPr/>
        </p:nvSpPr>
        <p:spPr>
          <a:xfrm>
            <a:off x="3708400" y="1619250"/>
            <a:ext cx="763588" cy="720725"/>
          </a:xfrm>
          <a:custGeom>
            <a:avLst/>
            <a:gdLst>
              <a:gd name="txL" fmla="*/ 0 w 232"/>
              <a:gd name="txT" fmla="*/ 0 h 454"/>
              <a:gd name="txR" fmla="*/ 232 w 232"/>
              <a:gd name="txB" fmla="*/ 454 h 454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2" name="Freeform 10"/>
          <p:cNvSpPr/>
          <p:nvPr/>
        </p:nvSpPr>
        <p:spPr>
          <a:xfrm>
            <a:off x="1706563" y="1663700"/>
            <a:ext cx="2228850" cy="150813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3" name="Freeform 11"/>
          <p:cNvSpPr/>
          <p:nvPr/>
        </p:nvSpPr>
        <p:spPr>
          <a:xfrm>
            <a:off x="2179638" y="1663700"/>
            <a:ext cx="1420812" cy="166688"/>
          </a:xfrm>
          <a:custGeom>
            <a:avLst/>
            <a:gdLst>
              <a:gd name="txL" fmla="*/ 0 w 432"/>
              <a:gd name="txT" fmla="*/ 0 h 105"/>
              <a:gd name="txR" fmla="*/ 432 w 432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44" name="Line 17"/>
          <p:cNvSpPr/>
          <p:nvPr/>
        </p:nvSpPr>
        <p:spPr>
          <a:xfrm>
            <a:off x="3114675" y="18843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5" name="Line 18"/>
          <p:cNvSpPr/>
          <p:nvPr/>
        </p:nvSpPr>
        <p:spPr>
          <a:xfrm>
            <a:off x="1914525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6" name="Line 21"/>
          <p:cNvSpPr/>
          <p:nvPr/>
        </p:nvSpPr>
        <p:spPr>
          <a:xfrm>
            <a:off x="1624013" y="18764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7" name="Line 22"/>
          <p:cNvSpPr/>
          <p:nvPr/>
        </p:nvSpPr>
        <p:spPr>
          <a:xfrm>
            <a:off x="1333500" y="1889125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8" name="Line 23"/>
          <p:cNvSpPr/>
          <p:nvPr/>
        </p:nvSpPr>
        <p:spPr>
          <a:xfrm>
            <a:off x="2195513" y="188436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49" name="Line 24"/>
          <p:cNvSpPr/>
          <p:nvPr/>
        </p:nvSpPr>
        <p:spPr>
          <a:xfrm>
            <a:off x="2819400" y="187960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0" name="Line 25"/>
          <p:cNvSpPr/>
          <p:nvPr/>
        </p:nvSpPr>
        <p:spPr>
          <a:xfrm>
            <a:off x="3409950" y="187483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1" name="Text Box 26"/>
          <p:cNvSpPr txBox="1"/>
          <p:nvPr/>
        </p:nvSpPr>
        <p:spPr>
          <a:xfrm>
            <a:off x="2132013" y="204311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52" name="Text Box 27"/>
          <p:cNvSpPr txBox="1"/>
          <p:nvPr/>
        </p:nvSpPr>
        <p:spPr>
          <a:xfrm>
            <a:off x="2451100" y="18288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53" name="Text Box 29"/>
          <p:cNvSpPr txBox="1"/>
          <p:nvPr/>
        </p:nvSpPr>
        <p:spPr>
          <a:xfrm>
            <a:off x="2432050" y="2047875"/>
            <a:ext cx="29845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54" name="Text Box 30"/>
          <p:cNvSpPr txBox="1"/>
          <p:nvPr/>
        </p:nvSpPr>
        <p:spPr>
          <a:xfrm>
            <a:off x="1260475" y="20335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55" name="Text Box 57"/>
          <p:cNvSpPr txBox="1"/>
          <p:nvPr/>
        </p:nvSpPr>
        <p:spPr>
          <a:xfrm>
            <a:off x="2127250" y="182880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56" name="Line 61"/>
          <p:cNvSpPr/>
          <p:nvPr/>
        </p:nvSpPr>
        <p:spPr>
          <a:xfrm flipH="1">
            <a:off x="573088" y="2209800"/>
            <a:ext cx="901700" cy="279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7" name="Line 62"/>
          <p:cNvSpPr/>
          <p:nvPr/>
        </p:nvSpPr>
        <p:spPr>
          <a:xfrm flipH="1">
            <a:off x="958850" y="2209800"/>
            <a:ext cx="80645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8" name="Line 63"/>
          <p:cNvSpPr/>
          <p:nvPr/>
        </p:nvSpPr>
        <p:spPr>
          <a:xfrm flipH="1">
            <a:off x="1677988" y="2225675"/>
            <a:ext cx="709612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59" name="Text Box 64"/>
          <p:cNvSpPr txBox="1"/>
          <p:nvPr/>
        </p:nvSpPr>
        <p:spPr>
          <a:xfrm>
            <a:off x="3398838" y="2587625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0" name="Line 69"/>
          <p:cNvSpPr/>
          <p:nvPr/>
        </p:nvSpPr>
        <p:spPr>
          <a:xfrm>
            <a:off x="2686050" y="2212975"/>
            <a:ext cx="101600" cy="377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1" name="Line 70"/>
          <p:cNvSpPr/>
          <p:nvPr/>
        </p:nvSpPr>
        <p:spPr>
          <a:xfrm>
            <a:off x="2676525" y="2011363"/>
            <a:ext cx="479425" cy="603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2" name="Line 71"/>
          <p:cNvSpPr/>
          <p:nvPr/>
        </p:nvSpPr>
        <p:spPr>
          <a:xfrm>
            <a:off x="3532188" y="1955800"/>
            <a:ext cx="514350" cy="4841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63" name="Text Box 72"/>
          <p:cNvSpPr txBox="1"/>
          <p:nvPr/>
        </p:nvSpPr>
        <p:spPr>
          <a:xfrm>
            <a:off x="563563" y="3130550"/>
            <a:ext cx="1651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Electrical Engineering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1-8)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4" name="Text Box 73"/>
          <p:cNvSpPr txBox="1"/>
          <p:nvPr/>
        </p:nvSpPr>
        <p:spPr>
          <a:xfrm>
            <a:off x="2725738" y="3117850"/>
            <a:ext cx="14335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Computer Science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(VLAN ports 9-15)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5" name="Text Box 74"/>
          <p:cNvSpPr txBox="1"/>
          <p:nvPr/>
        </p:nvSpPr>
        <p:spPr>
          <a:xfrm>
            <a:off x="3322638" y="1824038"/>
            <a:ext cx="29845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15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6" name="Oval 81"/>
          <p:cNvSpPr/>
          <p:nvPr/>
        </p:nvSpPr>
        <p:spPr>
          <a:xfrm>
            <a:off x="144938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7" name="Oval 82"/>
          <p:cNvSpPr/>
          <p:nvPr/>
        </p:nvSpPr>
        <p:spPr>
          <a:xfrm>
            <a:off x="1741488" y="21859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8" name="Oval 83"/>
          <p:cNvSpPr/>
          <p:nvPr/>
        </p:nvSpPr>
        <p:spPr>
          <a:xfrm>
            <a:off x="2328863" y="21907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69" name="Oval 84"/>
          <p:cNvSpPr/>
          <p:nvPr/>
        </p:nvSpPr>
        <p:spPr>
          <a:xfrm>
            <a:off x="2660650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0" name="Oval 85"/>
          <p:cNvSpPr/>
          <p:nvPr/>
        </p:nvSpPr>
        <p:spPr>
          <a:xfrm>
            <a:off x="2647950" y="1973263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1" name="Oval 86"/>
          <p:cNvSpPr/>
          <p:nvPr/>
        </p:nvSpPr>
        <p:spPr>
          <a:xfrm>
            <a:off x="352266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2" name="Text Box 45"/>
          <p:cNvSpPr txBox="1"/>
          <p:nvPr/>
        </p:nvSpPr>
        <p:spPr>
          <a:xfrm>
            <a:off x="1112838" y="2554288"/>
            <a:ext cx="412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3" name="Rectangle 113"/>
          <p:cNvSpPr/>
          <p:nvPr/>
        </p:nvSpPr>
        <p:spPr>
          <a:xfrm>
            <a:off x="6888163" y="2105025"/>
            <a:ext cx="279400" cy="2381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4374" name="Rectangle 77"/>
          <p:cNvSpPr/>
          <p:nvPr/>
        </p:nvSpPr>
        <p:spPr>
          <a:xfrm>
            <a:off x="6877050" y="1884363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5" name="Rectangle 76"/>
          <p:cNvSpPr/>
          <p:nvPr/>
        </p:nvSpPr>
        <p:spPr>
          <a:xfrm>
            <a:off x="5986463" y="1889125"/>
            <a:ext cx="8905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76" name="Line 17"/>
          <p:cNvSpPr/>
          <p:nvPr/>
        </p:nvSpPr>
        <p:spPr>
          <a:xfrm>
            <a:off x="6586538" y="1890713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7" name="Line 24"/>
          <p:cNvSpPr/>
          <p:nvPr/>
        </p:nvSpPr>
        <p:spPr>
          <a:xfrm>
            <a:off x="6291263" y="1885950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8" name="Line 25"/>
          <p:cNvSpPr/>
          <p:nvPr/>
        </p:nvSpPr>
        <p:spPr>
          <a:xfrm>
            <a:off x="6881813" y="1881188"/>
            <a:ext cx="0" cy="463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79" name="Text Box 29"/>
          <p:cNvSpPr txBox="1"/>
          <p:nvPr/>
        </p:nvSpPr>
        <p:spPr>
          <a:xfrm>
            <a:off x="5903913" y="205422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80" name="Text Box 74"/>
          <p:cNvSpPr txBox="1"/>
          <p:nvPr/>
        </p:nvSpPr>
        <p:spPr>
          <a:xfrm>
            <a:off x="6794500" y="1830388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81" name="Oval 84"/>
          <p:cNvSpPr/>
          <p:nvPr/>
        </p:nvSpPr>
        <p:spPr>
          <a:xfrm>
            <a:off x="6132513" y="2193925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82" name="Oval 86"/>
          <p:cNvSpPr/>
          <p:nvPr/>
        </p:nvSpPr>
        <p:spPr>
          <a:xfrm>
            <a:off x="6994525" y="19764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83" name="AutoShape 8"/>
          <p:cNvSpPr/>
          <p:nvPr/>
        </p:nvSpPr>
        <p:spPr>
          <a:xfrm>
            <a:off x="5972175" y="1612900"/>
            <a:ext cx="1630363" cy="261938"/>
          </a:xfrm>
          <a:prstGeom prst="parallelogram">
            <a:avLst>
              <a:gd name="adj" fmla="val 155605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84" name="Freeform 10"/>
          <p:cNvSpPr/>
          <p:nvPr/>
        </p:nvSpPr>
        <p:spPr>
          <a:xfrm>
            <a:off x="6154738" y="1657350"/>
            <a:ext cx="1184275" cy="166688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5" name="Freeform 10"/>
          <p:cNvSpPr/>
          <p:nvPr/>
        </p:nvSpPr>
        <p:spPr>
          <a:xfrm flipV="1">
            <a:off x="6354763" y="1657350"/>
            <a:ext cx="873125" cy="166688"/>
          </a:xfrm>
          <a:custGeom>
            <a:avLst/>
            <a:gdLst>
              <a:gd name="txL" fmla="*/ 0 w 678"/>
              <a:gd name="txT" fmla="*/ 0 h 110"/>
              <a:gd name="txR" fmla="*/ 678 w 678"/>
              <a:gd name="txB" fmla="*/ 110 h 11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6" name="Freeform 131"/>
          <p:cNvSpPr/>
          <p:nvPr/>
        </p:nvSpPr>
        <p:spPr>
          <a:xfrm>
            <a:off x="7180263" y="1611313"/>
            <a:ext cx="419100" cy="7239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7" name="Freeform 132"/>
          <p:cNvSpPr/>
          <p:nvPr/>
        </p:nvSpPr>
        <p:spPr>
          <a:xfrm>
            <a:off x="5969000" y="1868488"/>
            <a:ext cx="1209675" cy="4810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88" name="Line 133"/>
          <p:cNvSpPr/>
          <p:nvPr/>
        </p:nvSpPr>
        <p:spPr>
          <a:xfrm flipV="1">
            <a:off x="5969000" y="2092325"/>
            <a:ext cx="1219200" cy="47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89" name="Line 69"/>
          <p:cNvSpPr/>
          <p:nvPr/>
        </p:nvSpPr>
        <p:spPr>
          <a:xfrm flipH="1">
            <a:off x="5983288" y="2216150"/>
            <a:ext cx="165100" cy="301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0" name="Line 70"/>
          <p:cNvSpPr/>
          <p:nvPr/>
        </p:nvSpPr>
        <p:spPr>
          <a:xfrm>
            <a:off x="6438900" y="1990725"/>
            <a:ext cx="179388" cy="627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1" name="Line 71"/>
          <p:cNvSpPr/>
          <p:nvPr/>
        </p:nvSpPr>
        <p:spPr>
          <a:xfrm>
            <a:off x="6999288" y="1987550"/>
            <a:ext cx="509587" cy="4556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392" name="Oval 85"/>
          <p:cNvSpPr/>
          <p:nvPr/>
        </p:nvSpPr>
        <p:spPr>
          <a:xfrm>
            <a:off x="642461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3" name="Text Box 27"/>
          <p:cNvSpPr txBox="1"/>
          <p:nvPr/>
        </p:nvSpPr>
        <p:spPr>
          <a:xfrm>
            <a:off x="6232525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4" name="Rectangle 158"/>
          <p:cNvSpPr/>
          <p:nvPr/>
        </p:nvSpPr>
        <p:spPr>
          <a:xfrm>
            <a:off x="6591300" y="1885950"/>
            <a:ext cx="280988" cy="204788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pPr>
              <a:buNone/>
            </a:pPr>
            <a:endParaRPr lang="en-US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4395" name="Text Box 73"/>
          <p:cNvSpPr txBox="1"/>
          <p:nvPr/>
        </p:nvSpPr>
        <p:spPr>
          <a:xfrm>
            <a:off x="5648325" y="3117850"/>
            <a:ext cx="24082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Ports 2,3,5 belong to EE VLAN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Ports 4,6,7,8 belong to CS VLAN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6" name="Text Box 27"/>
          <p:cNvSpPr txBox="1"/>
          <p:nvPr/>
        </p:nvSpPr>
        <p:spPr>
          <a:xfrm>
            <a:off x="6513513" y="1835150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7" name="Text Box 27"/>
          <p:cNvSpPr txBox="1"/>
          <p:nvPr/>
        </p:nvSpPr>
        <p:spPr>
          <a:xfrm>
            <a:off x="6237288" y="20494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8" name="Text Box 27"/>
          <p:cNvSpPr txBox="1"/>
          <p:nvPr/>
        </p:nvSpPr>
        <p:spPr>
          <a:xfrm>
            <a:off x="6513513" y="2049463"/>
            <a:ext cx="241300" cy="2143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9" name="Text Box 27"/>
          <p:cNvSpPr txBox="1"/>
          <p:nvPr/>
        </p:nvSpPr>
        <p:spPr>
          <a:xfrm>
            <a:off x="6813550" y="2054225"/>
            <a:ext cx="241300" cy="214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92394" name="Group 170"/>
          <p:cNvGrpSpPr/>
          <p:nvPr/>
        </p:nvGrpSpPr>
        <p:grpSpPr>
          <a:xfrm>
            <a:off x="3327400" y="1835150"/>
            <a:ext cx="2836863" cy="427038"/>
            <a:chOff x="2096" y="1156"/>
            <a:chExt cx="1787" cy="269"/>
          </a:xfrm>
        </p:grpSpPr>
        <p:sp>
          <p:nvSpPr>
            <p:cNvPr id="184429" name="Oval 85"/>
            <p:cNvSpPr/>
            <p:nvPr/>
          </p:nvSpPr>
          <p:spPr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 i="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-8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-84" charset="-128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4430" name="Group 169"/>
            <p:cNvGrpSpPr/>
            <p:nvPr/>
          </p:nvGrpSpPr>
          <p:grpSpPr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184431" name="Text Box 28"/>
              <p:cNvSpPr txBox="1"/>
              <p:nvPr/>
            </p:nvSpPr>
            <p:spPr>
              <a:xfrm>
                <a:off x="2096" y="1290"/>
                <a:ext cx="188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FF0000"/>
                    </a:solidFill>
                    <a:latin typeface="Arial" panose="020B0604020202020204" pitchFamily="34" charset="0"/>
                  </a:rPr>
                  <a:t>16</a:t>
                </a:r>
                <a:endParaRPr lang="en-US" altLang="zh-CN" sz="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432" name="Text Box 27"/>
              <p:cNvSpPr txBox="1"/>
              <p:nvPr/>
            </p:nvSpPr>
            <p:spPr>
              <a:xfrm>
                <a:off x="3731" y="1156"/>
                <a:ext cx="152" cy="1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FF00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zh-CN" sz="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433" name="Oval 85"/>
              <p:cNvSpPr/>
              <p:nvPr/>
            </p:nvSpPr>
            <p:spPr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 i="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  <a:cs typeface="MS PGothic" panose="020B0600070205080204" pitchFamily="-84" charset="-128"/>
                  </a:defRPr>
                </a:lvl1pPr>
                <a:lvl2pPr marL="742950" indent="-28575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-8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-84" charset="-128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434" name="Freeform 168"/>
              <p:cNvSpPr/>
              <p:nvPr/>
            </p:nvSpPr>
            <p:spPr>
              <a:xfrm>
                <a:off x="2226" y="1260"/>
                <a:ext cx="1644" cy="135"/>
              </a:xfrm>
              <a:custGeom>
                <a:avLst/>
                <a:gdLst/>
                <a:ahLst/>
                <a:cxnLst>
                  <a:cxn ang="0">
                    <a:pos x="0" y="135"/>
                  </a:cxn>
                  <a:cxn ang="0">
                    <a:pos x="852" y="132"/>
                  </a:cxn>
                  <a:cxn ang="0">
                    <a:pos x="1050" y="0"/>
                  </a:cxn>
                  <a:cxn ang="0">
                    <a:pos x="1644" y="0"/>
                  </a:cxn>
                </a:cxnLst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84401" name="Group 44"/>
          <p:cNvGrpSpPr/>
          <p:nvPr/>
        </p:nvGrpSpPr>
        <p:grpSpPr>
          <a:xfrm>
            <a:off x="254000" y="2316163"/>
            <a:ext cx="538163" cy="558800"/>
            <a:chOff x="-44" y="1473"/>
            <a:chExt cx="981" cy="1105"/>
          </a:xfrm>
        </p:grpSpPr>
        <p:pic>
          <p:nvPicPr>
            <p:cNvPr id="18442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2" name="Group 44"/>
          <p:cNvGrpSpPr/>
          <p:nvPr/>
        </p:nvGrpSpPr>
        <p:grpSpPr>
          <a:xfrm>
            <a:off x="619125" y="2519363"/>
            <a:ext cx="539750" cy="558800"/>
            <a:chOff x="-44" y="1473"/>
            <a:chExt cx="981" cy="1105"/>
          </a:xfrm>
        </p:grpSpPr>
        <p:pic>
          <p:nvPicPr>
            <p:cNvPr id="18442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3" name="Group 44"/>
          <p:cNvGrpSpPr/>
          <p:nvPr/>
        </p:nvGrpSpPr>
        <p:grpSpPr>
          <a:xfrm>
            <a:off x="1290638" y="2479675"/>
            <a:ext cx="538162" cy="558800"/>
            <a:chOff x="-44" y="1473"/>
            <a:chExt cx="981" cy="1105"/>
          </a:xfrm>
        </p:grpSpPr>
        <p:pic>
          <p:nvPicPr>
            <p:cNvPr id="18442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4" name="Group 44"/>
          <p:cNvGrpSpPr/>
          <p:nvPr/>
        </p:nvGrpSpPr>
        <p:grpSpPr>
          <a:xfrm>
            <a:off x="2417763" y="2498725"/>
            <a:ext cx="538162" cy="558800"/>
            <a:chOff x="-44" y="1473"/>
            <a:chExt cx="981" cy="1105"/>
          </a:xfrm>
        </p:grpSpPr>
        <p:pic>
          <p:nvPicPr>
            <p:cNvPr id="18442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5" name="Group 44"/>
          <p:cNvGrpSpPr/>
          <p:nvPr/>
        </p:nvGrpSpPr>
        <p:grpSpPr>
          <a:xfrm>
            <a:off x="2854325" y="2479675"/>
            <a:ext cx="539750" cy="558800"/>
            <a:chOff x="-44" y="1473"/>
            <a:chExt cx="981" cy="1105"/>
          </a:xfrm>
        </p:grpSpPr>
        <p:pic>
          <p:nvPicPr>
            <p:cNvPr id="184419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20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6" name="Group 44"/>
          <p:cNvGrpSpPr/>
          <p:nvPr/>
        </p:nvGrpSpPr>
        <p:grpSpPr>
          <a:xfrm>
            <a:off x="3708400" y="2327275"/>
            <a:ext cx="538163" cy="558800"/>
            <a:chOff x="-44" y="1473"/>
            <a:chExt cx="981" cy="1105"/>
          </a:xfrm>
        </p:grpSpPr>
        <p:pic>
          <p:nvPicPr>
            <p:cNvPr id="184417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8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7" name="Group 44"/>
          <p:cNvGrpSpPr/>
          <p:nvPr/>
        </p:nvGrpSpPr>
        <p:grpSpPr>
          <a:xfrm>
            <a:off x="5557838" y="2428875"/>
            <a:ext cx="538162" cy="558800"/>
            <a:chOff x="-44" y="1473"/>
            <a:chExt cx="981" cy="1105"/>
          </a:xfrm>
        </p:grpSpPr>
        <p:pic>
          <p:nvPicPr>
            <p:cNvPr id="184415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6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8" name="Group 44"/>
          <p:cNvGrpSpPr/>
          <p:nvPr/>
        </p:nvGrpSpPr>
        <p:grpSpPr>
          <a:xfrm>
            <a:off x="7183438" y="2357438"/>
            <a:ext cx="538162" cy="558800"/>
            <a:chOff x="-44" y="1473"/>
            <a:chExt cx="981" cy="1105"/>
          </a:xfrm>
        </p:grpSpPr>
        <p:pic>
          <p:nvPicPr>
            <p:cNvPr id="184413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4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09" name="Group 44"/>
          <p:cNvGrpSpPr/>
          <p:nvPr/>
        </p:nvGrpSpPr>
        <p:grpSpPr>
          <a:xfrm>
            <a:off x="6257925" y="2438400"/>
            <a:ext cx="539750" cy="558800"/>
            <a:chOff x="-44" y="1473"/>
            <a:chExt cx="981" cy="1105"/>
          </a:xfrm>
        </p:grpSpPr>
        <p:pic>
          <p:nvPicPr>
            <p:cNvPr id="184411" name="Picture 45" descr="desktop_computer_stylized_mediu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12" name="Freeform 4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6" y="131"/>
                </a:cxn>
                <a:cxn ang="0">
                  <a:pos x="2759" y="2736"/>
                </a:cxn>
                <a:cxn ang="0">
                  <a:pos x="608" y="3422"/>
                </a:cxn>
                <a:cxn ang="0">
                  <a:pos x="0" y="0"/>
                </a:cxn>
              </a:cxnLst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184410" name="Picture 15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585788" y="1030288"/>
            <a:ext cx="7415212" cy="155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0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183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5" name="Footer Placeholder 2"/>
          <p:cNvSpPr txBox="1">
            <a:spLocks noGrp="1"/>
          </p:cNvSpPr>
          <p:nvPr>
            <p:ph type="ftr" sz="quarter" idx="11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46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47" name="Text Box 9"/>
          <p:cNvSpPr txBox="1"/>
          <p:nvPr/>
        </p:nvSpPr>
        <p:spPr>
          <a:xfrm>
            <a:off x="3384550" y="1428750"/>
            <a:ext cx="474663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type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5348" name="Line 10"/>
          <p:cNvSpPr/>
          <p:nvPr/>
        </p:nvSpPr>
        <p:spPr>
          <a:xfrm>
            <a:off x="3559175" y="1636713"/>
            <a:ext cx="0" cy="177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49" name="Line 31"/>
          <p:cNvSpPr/>
          <p:nvPr/>
        </p:nvSpPr>
        <p:spPr>
          <a:xfrm>
            <a:off x="1000125" y="2200275"/>
            <a:ext cx="0" cy="7715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0" name="Line 34"/>
          <p:cNvSpPr/>
          <p:nvPr/>
        </p:nvSpPr>
        <p:spPr>
          <a:xfrm>
            <a:off x="3424238" y="2171700"/>
            <a:ext cx="0" cy="7715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1" name="Line 36"/>
          <p:cNvSpPr/>
          <p:nvPr/>
        </p:nvSpPr>
        <p:spPr>
          <a:xfrm>
            <a:off x="3457575" y="2176463"/>
            <a:ext cx="742950" cy="8096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2" name="Line 37"/>
          <p:cNvSpPr/>
          <p:nvPr/>
        </p:nvSpPr>
        <p:spPr>
          <a:xfrm>
            <a:off x="6167438" y="2185988"/>
            <a:ext cx="700087" cy="79533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5353" name="Line 40"/>
          <p:cNvSpPr/>
          <p:nvPr/>
        </p:nvSpPr>
        <p:spPr>
          <a:xfrm>
            <a:off x="3600450" y="3328988"/>
            <a:ext cx="0" cy="857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4" name="Rectangle 41"/>
          <p:cNvSpPr/>
          <p:nvPr/>
        </p:nvSpPr>
        <p:spPr>
          <a:xfrm>
            <a:off x="3476625" y="4163060"/>
            <a:ext cx="362521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2-byte VLAN</a:t>
            </a:r>
            <a:r>
              <a: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标签协议标识符</a:t>
            </a: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                        </a:t>
            </a:r>
            <a:endParaRPr lang="en-US" altLang="ko-KR" sz="1400">
              <a:solidFill>
                <a:srgbClr val="000000"/>
              </a:solidFill>
              <a:latin typeface="Arial" panose="020B0604020202020204" pitchFamily="34" charset="0"/>
              <a:ea typeface="Gulim" pitchFamily="34" charset="-127"/>
            </a:endParaRPr>
          </a:p>
        </p:txBody>
      </p:sp>
      <p:sp>
        <p:nvSpPr>
          <p:cNvPr id="185355" name="Rectangle 42"/>
          <p:cNvSpPr/>
          <p:nvPr/>
        </p:nvSpPr>
        <p:spPr>
          <a:xfrm>
            <a:off x="3814763" y="5201761"/>
            <a:ext cx="28682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标签控制信息</a:t>
            </a: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 (12 bit VLAN ID , </a:t>
            </a:r>
            <a:endParaRPr lang="en-US" altLang="ko-KR" sz="1400">
              <a:solidFill>
                <a:srgbClr val="000000"/>
              </a:solidFill>
              <a:latin typeface="Arial" panose="020B0604020202020204" pitchFamily="34" charset="0"/>
              <a:ea typeface="Gulim" pitchFamily="34" charset="-127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                          3 bit </a:t>
            </a:r>
            <a:r>
              <a: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优先级字段</a:t>
            </a: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)</a:t>
            </a:r>
            <a:r>
              <a:rPr lang="en-US" altLang="ko-KR" sz="1800">
                <a:solidFill>
                  <a:srgbClr val="000000"/>
                </a:solidFill>
                <a:latin typeface="Arial" panose="020B0604020202020204" pitchFamily="34" charset="0"/>
                <a:ea typeface="Gulim" pitchFamily="34" charset="-127"/>
              </a:rPr>
              <a:t> </a:t>
            </a:r>
            <a:endParaRPr lang="en-US" altLang="ko-KR" sz="1800">
              <a:solidFill>
                <a:srgbClr val="000000"/>
              </a:solidFill>
              <a:latin typeface="Arial" panose="020B0604020202020204" pitchFamily="34" charset="0"/>
              <a:ea typeface="Gulim" pitchFamily="34" charset="-127"/>
            </a:endParaRPr>
          </a:p>
        </p:txBody>
      </p:sp>
      <p:sp>
        <p:nvSpPr>
          <p:cNvPr id="185356" name="Line 43"/>
          <p:cNvSpPr/>
          <p:nvPr/>
        </p:nvSpPr>
        <p:spPr>
          <a:xfrm>
            <a:off x="3963988" y="3419475"/>
            <a:ext cx="9525" cy="17414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7" name="Line 44"/>
          <p:cNvSpPr/>
          <p:nvPr/>
        </p:nvSpPr>
        <p:spPr>
          <a:xfrm>
            <a:off x="6562725" y="3319463"/>
            <a:ext cx="0" cy="857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8" name="Line 47"/>
          <p:cNvSpPr/>
          <p:nvPr/>
        </p:nvSpPr>
        <p:spPr>
          <a:xfrm flipH="1">
            <a:off x="6767513" y="3076575"/>
            <a:ext cx="14287" cy="523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59" name="Rectangle 48"/>
          <p:cNvSpPr/>
          <p:nvPr/>
        </p:nvSpPr>
        <p:spPr>
          <a:xfrm>
            <a:off x="6105525" y="4284187"/>
            <a:ext cx="1634490" cy="26289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被重新计算的</a:t>
            </a: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CRC</a:t>
            </a:r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360" name="Rectangle 27"/>
          <p:cNvSpPr/>
          <p:nvPr/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buNone/>
            </a:pPr>
            <a:r>
              <a:rPr lang="en-US" altLang="zh-CN" sz="4000" i="0">
                <a:solidFill>
                  <a:srgbClr val="000099"/>
                </a:solidFill>
                <a:latin typeface="Gill Sans MT" panose="020B0502020104020203" pitchFamily="-84" charset="0"/>
              </a:rPr>
              <a:t>802.1Q VLAN frame format</a:t>
            </a:r>
            <a:endParaRPr lang="en-US" altLang="zh-CN" sz="4000" i="0">
              <a:solidFill>
                <a:srgbClr val="000099"/>
              </a:solidFill>
              <a:latin typeface="Gill Sans MT" panose="020B0502020104020203" pitchFamily="-84" charset="0"/>
            </a:endParaRPr>
          </a:p>
        </p:txBody>
      </p:sp>
      <p:sp>
        <p:nvSpPr>
          <p:cNvPr id="185361" name="Text Box 28"/>
          <p:cNvSpPr txBox="1"/>
          <p:nvPr/>
        </p:nvSpPr>
        <p:spPr>
          <a:xfrm>
            <a:off x="7100888" y="1801813"/>
            <a:ext cx="15509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802.1 frame</a:t>
            </a:r>
            <a:endParaRPr lang="en-US" altLang="zh-CN" sz="2000" i="1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62" name="Text Box 29"/>
          <p:cNvSpPr txBox="1"/>
          <p:nvPr/>
        </p:nvSpPr>
        <p:spPr>
          <a:xfrm>
            <a:off x="7104063" y="2967038"/>
            <a:ext cx="17494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802.1Q frame</a:t>
            </a:r>
            <a:endParaRPr lang="en-US" altLang="zh-CN" sz="2000" i="1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85363" name="Picture 20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681038" y="1027113"/>
            <a:ext cx="5741987" cy="15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5364" name="Rectangle 1"/>
          <p:cNvSpPr/>
          <p:nvPr/>
        </p:nvSpPr>
        <p:spPr>
          <a:xfrm>
            <a:off x="965200" y="1709738"/>
            <a:ext cx="5140325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702030302020204" pitchFamily="66" charset="0"/>
            </a:endParaRPr>
          </a:p>
        </p:txBody>
      </p:sp>
      <p:cxnSp>
        <p:nvCxnSpPr>
          <p:cNvPr id="185365" name="Straight Connector 3"/>
          <p:cNvCxnSpPr/>
          <p:nvPr/>
        </p:nvCxnSpPr>
        <p:spPr>
          <a:xfrm>
            <a:off x="1958975" y="1700213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6" name="Straight Connector 32"/>
          <p:cNvCxnSpPr/>
          <p:nvPr/>
        </p:nvCxnSpPr>
        <p:spPr>
          <a:xfrm>
            <a:off x="2689225" y="1703388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7" name="Straight Connector 33"/>
          <p:cNvCxnSpPr/>
          <p:nvPr/>
        </p:nvCxnSpPr>
        <p:spPr>
          <a:xfrm>
            <a:off x="3417888" y="1708150"/>
            <a:ext cx="0" cy="427038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8" name="Straight Connector 34"/>
          <p:cNvCxnSpPr/>
          <p:nvPr/>
        </p:nvCxnSpPr>
        <p:spPr>
          <a:xfrm>
            <a:off x="3671888" y="1703388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69" name="Straight Connector 35"/>
          <p:cNvCxnSpPr/>
          <p:nvPr/>
        </p:nvCxnSpPr>
        <p:spPr>
          <a:xfrm>
            <a:off x="5638800" y="1689100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5370" name="TextBox 5"/>
          <p:cNvSpPr txBox="1"/>
          <p:nvPr/>
        </p:nvSpPr>
        <p:spPr>
          <a:xfrm>
            <a:off x="1957388" y="1722438"/>
            <a:ext cx="7302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dest.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71" name="TextBox 37"/>
          <p:cNvSpPr txBox="1"/>
          <p:nvPr/>
        </p:nvSpPr>
        <p:spPr>
          <a:xfrm>
            <a:off x="2697163" y="1719263"/>
            <a:ext cx="7302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72" name="TextBox 38"/>
          <p:cNvSpPr txBox="1"/>
          <p:nvPr/>
        </p:nvSpPr>
        <p:spPr>
          <a:xfrm>
            <a:off x="4041775" y="1790700"/>
            <a:ext cx="1190625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(payload)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73" name="TextBox 39"/>
          <p:cNvSpPr txBox="1"/>
          <p:nvPr/>
        </p:nvSpPr>
        <p:spPr>
          <a:xfrm>
            <a:off x="5611813" y="1809750"/>
            <a:ext cx="515937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CRC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74" name="TextBox 40"/>
          <p:cNvSpPr txBox="1"/>
          <p:nvPr/>
        </p:nvSpPr>
        <p:spPr>
          <a:xfrm>
            <a:off x="1047750" y="1787525"/>
            <a:ext cx="822325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preamble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73087" name="Group 6"/>
          <p:cNvGrpSpPr/>
          <p:nvPr/>
        </p:nvGrpSpPr>
        <p:grpSpPr bwMode="auto">
          <a:xfrm>
            <a:off x="992826" y="2949575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73097" name="Rectangle 42"/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-84" charset="-128"/>
                <a:cs typeface="MS PGothic" panose="020B0600070205080204" pitchFamily="-84" charset="-128"/>
              </a:endParaRPr>
            </a:p>
          </p:txBody>
        </p:sp>
        <p:cxnSp>
          <p:nvCxnSpPr>
            <p:cNvPr id="76843" name="Straight Connector 43"/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cxnSp>
          <p:nvCxnSpPr>
            <p:cNvPr id="76844" name="Straight Connector 44"/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cxnSp>
          <p:nvCxnSpPr>
            <p:cNvPr id="76845" name="Straight Connector 45"/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</a:ln>
            <a:effectLst/>
          </p:spPr>
        </p:cxnSp>
        <p:sp>
          <p:nvSpPr>
            <p:cNvPr id="173101" name="TextBox 48"/>
            <p:cNvSpPr txBox="1">
              <a:spLocks noChangeArrowheads="1"/>
            </p:cNvSpPr>
            <p:nvPr/>
          </p:nvSpPr>
          <p:spPr bwMode="auto">
            <a:xfrm>
              <a:off x="1312853" y="5688880"/>
              <a:ext cx="72968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dest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.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-8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address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-84" charset="-128"/>
                <a:cs typeface="Arial" panose="020B0604020202020204" pitchFamily="34" charset="0"/>
              </a:endParaRPr>
            </a:p>
          </p:txBody>
        </p:sp>
        <p:sp>
          <p:nvSpPr>
            <p:cNvPr id="173102" name="TextBox 49"/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source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-8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address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-84" charset="-128"/>
                <a:cs typeface="Arial" panose="020B0604020202020204" pitchFamily="34" charset="0"/>
              </a:endParaRPr>
            </a:p>
          </p:txBody>
        </p:sp>
        <p:sp>
          <p:nvSpPr>
            <p:cNvPr id="173103" name="TextBox 52"/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  <a:cs typeface="MS PGothic" panose="020B0600070205080204" pitchFamily="-8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-8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-84" charset="-128"/>
                  <a:cs typeface="Arial" panose="020B0604020202020204" pitchFamily="34" charset="0"/>
                </a:rPr>
                <a:t>preamble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-8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5376" name="Rectangle 56"/>
          <p:cNvSpPr/>
          <p:nvPr/>
        </p:nvSpPr>
        <p:spPr>
          <a:xfrm>
            <a:off x="4187825" y="2959100"/>
            <a:ext cx="2659063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702030302020204" pitchFamily="66" charset="0"/>
            </a:endParaRPr>
          </a:p>
        </p:txBody>
      </p:sp>
      <p:cxnSp>
        <p:nvCxnSpPr>
          <p:cNvPr id="185377" name="Straight Connector 60"/>
          <p:cNvCxnSpPr/>
          <p:nvPr/>
        </p:nvCxnSpPr>
        <p:spPr>
          <a:xfrm>
            <a:off x="4411663" y="2954338"/>
            <a:ext cx="0" cy="427037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5378" name="Straight Connector 61"/>
          <p:cNvCxnSpPr/>
          <p:nvPr/>
        </p:nvCxnSpPr>
        <p:spPr>
          <a:xfrm>
            <a:off x="6378575" y="2938463"/>
            <a:ext cx="0" cy="428625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5379" name="TextBox 64"/>
          <p:cNvSpPr txBox="1"/>
          <p:nvPr/>
        </p:nvSpPr>
        <p:spPr>
          <a:xfrm>
            <a:off x="4783138" y="3040063"/>
            <a:ext cx="1189037" cy="2476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(payload)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80" name="TextBox 65"/>
          <p:cNvSpPr txBox="1"/>
          <p:nvPr/>
        </p:nvSpPr>
        <p:spPr>
          <a:xfrm>
            <a:off x="6351588" y="3059113"/>
            <a:ext cx="515937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algn="ctr">
              <a:lnSpc>
                <a:spcPts val="1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CRC</a:t>
            </a:r>
            <a:endParaRPr lang="en-US" altLang="zh-CN" sz="1200" i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81" name="Text Box 9"/>
          <p:cNvSpPr txBox="1"/>
          <p:nvPr/>
        </p:nvSpPr>
        <p:spPr>
          <a:xfrm>
            <a:off x="4095750" y="2659063"/>
            <a:ext cx="474663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type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5382" name="Line 10"/>
          <p:cNvSpPr/>
          <p:nvPr/>
        </p:nvSpPr>
        <p:spPr>
          <a:xfrm>
            <a:off x="4300538" y="2887663"/>
            <a:ext cx="0" cy="177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383" name="Rectangle 67"/>
          <p:cNvSpPr/>
          <p:nvPr/>
        </p:nvSpPr>
        <p:spPr>
          <a:xfrm>
            <a:off x="3429000" y="2963863"/>
            <a:ext cx="735013" cy="406400"/>
          </a:xfrm>
          <a:prstGeom prst="rect">
            <a:avLst/>
          </a:prstGeom>
          <a:solidFill>
            <a:srgbClr val="006633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i="1">
              <a:latin typeface="Comic Sans MS" panose="030F0702030302020204" pitchFamily="66" charset="0"/>
            </a:endParaRPr>
          </a:p>
        </p:txBody>
      </p:sp>
      <p:cxnSp>
        <p:nvCxnSpPr>
          <p:cNvPr id="185384" name="Straight Connector 68"/>
          <p:cNvCxnSpPr/>
          <p:nvPr/>
        </p:nvCxnSpPr>
        <p:spPr>
          <a:xfrm>
            <a:off x="3797300" y="2962275"/>
            <a:ext cx="0" cy="427038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618498" name="标题 6184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5.9</a:t>
            </a:r>
            <a:r>
              <a:rPr lang="zh-CN" altLang="en-US" dirty="0"/>
              <a:t>  小结</a:t>
            </a:r>
            <a:endParaRPr lang="zh-CN" altLang="en-US" dirty="0"/>
          </a:p>
        </p:txBody>
      </p:sp>
      <p:sp>
        <p:nvSpPr>
          <p:cNvPr id="618499" name="文本占位符 618498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/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数据链路层服务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差错检测</a:t>
            </a: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纠正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共享广播信道</a:t>
            </a: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链路层编址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各种链路层技术的实例和实现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以太网</a:t>
            </a:r>
            <a:endParaRPr lang="zh-CN" altLang="en-US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solidFill>
                  <a:srgbClr val="FF0000"/>
                </a:solidFill>
                <a:ea typeface="华文中宋" panose="02010600040101010101" pitchFamily="2" charset="-122"/>
              </a:rPr>
              <a:t>交换机</a:t>
            </a:r>
            <a:endParaRPr lang="en-US" altLang="zh-CN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en-US" altLang="zh-CN" b="1">
                <a:solidFill>
                  <a:srgbClr val="FF0000"/>
                </a:solidFill>
                <a:ea typeface="华文中宋" panose="02010600040101010101" pitchFamily="2" charset="-122"/>
              </a:rPr>
              <a:t>PPP</a:t>
            </a:r>
            <a:endParaRPr lang="en-US" altLang="zh-CN" b="1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</a:pPr>
            <a:r>
              <a:rPr lang="zh-CN" altLang="en-US" b="1" dirty="0">
                <a:ea typeface="华文中宋" panose="02010600040101010101" pitchFamily="2" charset="-122"/>
              </a:rPr>
              <a:t>网络虚拟化为链路层</a:t>
            </a:r>
            <a:r>
              <a:rPr lang="en-US" altLang="zh-CN" b="1">
                <a:ea typeface="华文中宋" panose="02010600040101010101" pitchFamily="2" charset="-122"/>
              </a:rPr>
              <a:t>: ATM, MPLS</a:t>
            </a:r>
            <a:endParaRPr lang="en-US" altLang="zh-CN" b="1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endParaRPr lang="en-US" altLang="zh-CN" sz="2400" b="1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2882" name="标题 7628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5.1.2   </a:t>
            </a:r>
            <a:r>
              <a:rPr lang="zh-CN" altLang="en-US" dirty="0"/>
              <a:t>适配器通信</a:t>
            </a:r>
            <a:endParaRPr lang="zh-CN" altLang="en-US" dirty="0"/>
          </a:p>
        </p:txBody>
      </p:sp>
      <p:sp>
        <p:nvSpPr>
          <p:cNvPr id="762883" name="文本占位符 76288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886700" cy="2349500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适配器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(adapter)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网络接口卡（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NIC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network interface card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是一个电路板（或</a:t>
            </a:r>
            <a:r>
              <a:rPr lang="en-US" altLang="zh-CN" sz="2400" b="1">
                <a:ea typeface="华文中宋" panose="02010600040101010101" pitchFamily="2" charset="-122"/>
              </a:rPr>
              <a:t>PCMCIA</a:t>
            </a:r>
            <a:r>
              <a:rPr lang="zh-CN" altLang="en-US" sz="2400" b="1" dirty="0">
                <a:ea typeface="华文中宋" panose="02010600040101010101" pitchFamily="2" charset="-122"/>
              </a:rPr>
              <a:t>板），包括</a:t>
            </a:r>
            <a:r>
              <a:rPr lang="en-US" altLang="zh-CN" sz="2400" b="1">
                <a:ea typeface="华文中宋" panose="02010600040101010101" pitchFamily="2" charset="-122"/>
              </a:rPr>
              <a:t>RAM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DSP</a:t>
            </a:r>
            <a:r>
              <a:rPr lang="zh-CN" altLang="en-US" sz="2400" b="1" dirty="0">
                <a:ea typeface="华文中宋" panose="02010600040101010101" pitchFamily="2" charset="-122"/>
              </a:rPr>
              <a:t>芯片、主机总线接口和链路接口。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实现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物理层及链路层</a:t>
            </a:r>
            <a:r>
              <a:rPr lang="zh-CN" altLang="en-US" sz="2400" b="1" dirty="0">
                <a:ea typeface="华文中宋" panose="02010600040101010101" pitchFamily="2" charset="-122"/>
              </a:rPr>
              <a:t>的主要功能。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62884" name="组合 762883"/>
          <p:cNvGrpSpPr/>
          <p:nvPr/>
        </p:nvGrpSpPr>
        <p:grpSpPr>
          <a:xfrm>
            <a:off x="163513" y="4518025"/>
            <a:ext cx="8826500" cy="1746250"/>
            <a:chOff x="151" y="782"/>
            <a:chExt cx="5560" cy="1100"/>
          </a:xfrm>
        </p:grpSpPr>
        <p:sp>
          <p:nvSpPr>
            <p:cNvPr id="762885" name="文本框 762884"/>
            <p:cNvSpPr txBox="1"/>
            <p:nvPr/>
          </p:nvSpPr>
          <p:spPr>
            <a:xfrm>
              <a:off x="151" y="1032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rPr>
                <a:t>发送节点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grpSp>
          <p:nvGrpSpPr>
            <p:cNvPr id="762886" name="组合 762885"/>
            <p:cNvGrpSpPr/>
            <p:nvPr/>
          </p:nvGrpSpPr>
          <p:grpSpPr>
            <a:xfrm>
              <a:off x="1477" y="1377"/>
              <a:ext cx="608" cy="269"/>
              <a:chOff x="1477" y="1377"/>
              <a:chExt cx="608" cy="269"/>
            </a:xfrm>
          </p:grpSpPr>
          <p:sp>
            <p:nvSpPr>
              <p:cNvPr id="762887" name="矩形 762886"/>
              <p:cNvSpPr/>
              <p:nvPr/>
            </p:nvSpPr>
            <p:spPr>
              <a:xfrm>
                <a:off x="1477" y="1377"/>
                <a:ext cx="608" cy="269"/>
              </a:xfrm>
              <a:prstGeom prst="rect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62888" name="矩形 762887"/>
              <p:cNvSpPr/>
              <p:nvPr/>
            </p:nvSpPr>
            <p:spPr>
              <a:xfrm>
                <a:off x="1546" y="1415"/>
                <a:ext cx="477" cy="1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华文中宋" panose="02010600040101010101" pitchFamily="2" charset="-122"/>
                  </a:rPr>
                  <a:t>帧</a:t>
                </a:r>
                <a:endPara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62889" name="直接连接符 762888"/>
            <p:cNvSpPr/>
            <p:nvPr/>
          </p:nvSpPr>
          <p:spPr>
            <a:xfrm>
              <a:off x="2077" y="1546"/>
              <a:ext cx="159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2890" name="矩形 762889"/>
            <p:cNvSpPr/>
            <p:nvPr/>
          </p:nvSpPr>
          <p:spPr>
            <a:xfrm>
              <a:off x="4273" y="877"/>
              <a:ext cx="709" cy="76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1" name="矩形 762890"/>
            <p:cNvSpPr/>
            <p:nvPr/>
          </p:nvSpPr>
          <p:spPr>
            <a:xfrm>
              <a:off x="4462" y="1116"/>
              <a:ext cx="307" cy="17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2" name="矩形 762891"/>
            <p:cNvSpPr/>
            <p:nvPr/>
          </p:nvSpPr>
          <p:spPr>
            <a:xfrm>
              <a:off x="768" y="877"/>
              <a:ext cx="709" cy="76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3" name="矩形 762892"/>
            <p:cNvSpPr/>
            <p:nvPr/>
          </p:nvSpPr>
          <p:spPr>
            <a:xfrm>
              <a:off x="973" y="1111"/>
              <a:ext cx="307" cy="1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894" name="文本框 762893"/>
            <p:cNvSpPr txBox="1"/>
            <p:nvPr/>
          </p:nvSpPr>
          <p:spPr>
            <a:xfrm>
              <a:off x="5019" y="916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rPr>
                <a:t>接收节点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895" name="直接连接符 762894"/>
            <p:cNvSpPr/>
            <p:nvPr/>
          </p:nvSpPr>
          <p:spPr>
            <a:xfrm flipH="1">
              <a:off x="1300" y="1015"/>
              <a:ext cx="261" cy="139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2896" name="文本框 762895"/>
            <p:cNvSpPr txBox="1"/>
            <p:nvPr/>
          </p:nvSpPr>
          <p:spPr>
            <a:xfrm>
              <a:off x="1477" y="782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Comic Sans MS" panose="030F0702030302020204" pitchFamily="66" charset="0"/>
                  <a:ea typeface="华文中宋" panose="02010600040101010101" pitchFamily="2" charset="-122"/>
                </a:rPr>
                <a:t>数据报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897" name="任意多边形 762896"/>
            <p:cNvSpPr/>
            <p:nvPr/>
          </p:nvSpPr>
          <p:spPr>
            <a:xfrm>
              <a:off x="1100" y="1246"/>
              <a:ext cx="438" cy="290"/>
            </a:xfrm>
            <a:custGeom>
              <a:avLst/>
              <a:gdLst/>
              <a:ahLst/>
              <a:cxnLst/>
              <a:pathLst>
                <a:path w="438" h="290">
                  <a:moveTo>
                    <a:pt x="15" y="0"/>
                  </a:moveTo>
                  <a:cubicBezTo>
                    <a:pt x="7" y="58"/>
                    <a:pt x="0" y="117"/>
                    <a:pt x="15" y="162"/>
                  </a:cubicBezTo>
                  <a:cubicBezTo>
                    <a:pt x="30" y="207"/>
                    <a:pt x="38" y="248"/>
                    <a:pt x="108" y="269"/>
                  </a:cubicBezTo>
                  <a:cubicBezTo>
                    <a:pt x="178" y="290"/>
                    <a:pt x="383" y="282"/>
                    <a:pt x="438" y="285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762898" name="组合 762897"/>
            <p:cNvGrpSpPr/>
            <p:nvPr/>
          </p:nvGrpSpPr>
          <p:grpSpPr>
            <a:xfrm>
              <a:off x="3666" y="1373"/>
              <a:ext cx="608" cy="269"/>
              <a:chOff x="1477" y="1377"/>
              <a:chExt cx="608" cy="269"/>
            </a:xfrm>
          </p:grpSpPr>
          <p:sp>
            <p:nvSpPr>
              <p:cNvPr id="762899" name="矩形 762898"/>
              <p:cNvSpPr/>
              <p:nvPr/>
            </p:nvSpPr>
            <p:spPr>
              <a:xfrm>
                <a:off x="1477" y="1377"/>
                <a:ext cx="608" cy="269"/>
              </a:xfrm>
              <a:prstGeom prst="rect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62900" name="矩形 762899"/>
              <p:cNvSpPr/>
              <p:nvPr/>
            </p:nvSpPr>
            <p:spPr>
              <a:xfrm>
                <a:off x="1546" y="1415"/>
                <a:ext cx="477" cy="1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华文中宋" panose="02010600040101010101" pitchFamily="2" charset="-122"/>
                  </a:rPr>
                  <a:t>帧</a:t>
                </a:r>
                <a:endPara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62901" name="文本框 762900"/>
            <p:cNvSpPr txBox="1"/>
            <p:nvPr/>
          </p:nvSpPr>
          <p:spPr>
            <a:xfrm>
              <a:off x="1519" y="1647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rPr>
                <a:t>适配器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2" name="文本框 762901"/>
            <p:cNvSpPr txBox="1"/>
            <p:nvPr/>
          </p:nvSpPr>
          <p:spPr>
            <a:xfrm>
              <a:off x="3669" y="1651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rPr>
                <a:t>适配器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3" name="左大括号 762902"/>
            <p:cNvSpPr/>
            <p:nvPr/>
          </p:nvSpPr>
          <p:spPr>
            <a:xfrm rot="5399521">
              <a:off x="2856" y="350"/>
              <a:ext cx="139" cy="1805"/>
            </a:xfrm>
            <a:prstGeom prst="leftBrace">
              <a:avLst>
                <a:gd name="adj1" fmla="val 10821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904" name="文本框 762903"/>
            <p:cNvSpPr txBox="1"/>
            <p:nvPr/>
          </p:nvSpPr>
          <p:spPr>
            <a:xfrm>
              <a:off x="2290" y="950"/>
              <a:ext cx="83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latin typeface="Comic Sans MS" panose="030F0702030302020204" pitchFamily="66" charset="0"/>
                  <a:ea typeface="华文中宋" panose="02010600040101010101" pitchFamily="2" charset="-122"/>
                </a:rPr>
                <a:t>链路层协议</a:t>
              </a:r>
              <a:endParaRPr lang="zh-CN" altLang="en-US" b="1" dirty="0"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62905" name="任意多边形 762904"/>
            <p:cNvSpPr/>
            <p:nvPr/>
          </p:nvSpPr>
          <p:spPr>
            <a:xfrm>
              <a:off x="4223" y="1300"/>
              <a:ext cx="408" cy="216"/>
            </a:xfrm>
            <a:custGeom>
              <a:avLst/>
              <a:gdLst/>
              <a:ahLst/>
              <a:cxnLst/>
              <a:pathLst>
                <a:path w="408" h="216">
                  <a:moveTo>
                    <a:pt x="0" y="208"/>
                  </a:moveTo>
                  <a:cubicBezTo>
                    <a:pt x="62" y="212"/>
                    <a:pt x="124" y="216"/>
                    <a:pt x="184" y="208"/>
                  </a:cubicBezTo>
                  <a:cubicBezTo>
                    <a:pt x="244" y="200"/>
                    <a:pt x="324" y="196"/>
                    <a:pt x="361" y="161"/>
                  </a:cubicBezTo>
                  <a:cubicBezTo>
                    <a:pt x="398" y="126"/>
                    <a:pt x="400" y="27"/>
                    <a:pt x="408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63906" name="标题 7639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链路层功能实现 </a:t>
            </a:r>
            <a:endParaRPr lang="zh-CN" altLang="en-US" dirty="0"/>
          </a:p>
        </p:txBody>
      </p:sp>
      <p:sp>
        <p:nvSpPr>
          <p:cNvPr id="763907" name="文本占位符 763906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772400" cy="5219700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相邻节点间帧的传输：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成帧，传输帧，接收帧，解封</a:t>
            </a:r>
            <a:endParaRPr lang="zh-CN" altLang="en-US" sz="2400" b="1" i="1" u="sng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网络层将数据报传递到适配器，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封装成帧，将帧传输</a:t>
            </a:r>
            <a:r>
              <a:rPr lang="zh-CN" altLang="en-US" sz="2400" b="1" dirty="0">
                <a:ea typeface="华文中宋" panose="02010600040101010101" pitchFamily="2" charset="-122"/>
              </a:rPr>
              <a:t>到通信链路。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接收节点：</a:t>
            </a:r>
            <a:r>
              <a:rPr lang="zh-CN" altLang="en-US" sz="2400" b="1" dirty="0">
                <a:ea typeface="华文中宋" panose="02010600040101010101" pitchFamily="2" charset="-122"/>
              </a:rPr>
              <a:t>适配器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接收帧</a:t>
            </a:r>
            <a:r>
              <a:rPr lang="zh-CN" altLang="en-US" sz="2400" b="1" dirty="0">
                <a:ea typeface="华文中宋" panose="02010600040101010101" pitchFamily="2" charset="-122"/>
              </a:rPr>
              <a:t>，解封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取出数据报，传递给网络层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差错检测：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发送适配器设置差错检测比特，接收适配器完成差错检测。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可靠交付：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具体实现可靠交付的机制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如序号、定时器和确认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87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3907">
                                            <p:txEl>
                                              <p:charRg st="87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94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3907">
                                            <p:txEl>
                                              <p:charRg st="94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31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3907">
                                            <p:txEl>
                                              <p:charRg st="131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3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3907">
                                            <p:txEl>
                                              <p:charRg st="138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charRg st="168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63907">
                                            <p:txEl>
                                              <p:charRg st="168" end="1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0050" name="标题 7700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5.2  </a:t>
            </a:r>
            <a:r>
              <a:rPr lang="zh-CN" altLang="en-US" u="none" dirty="0"/>
              <a:t>差错检测和纠错技术</a:t>
            </a:r>
            <a:endParaRPr lang="zh-CN" altLang="en-US" u="none" dirty="0"/>
          </a:p>
        </p:txBody>
      </p:sp>
      <p:sp>
        <p:nvSpPr>
          <p:cNvPr id="770051" name="文本占位符 770050"/>
          <p:cNvSpPr>
            <a:spLocks noGrp="1"/>
          </p:cNvSpPr>
          <p:nvPr>
            <p:ph type="body" idx="1"/>
          </p:nvPr>
        </p:nvSpPr>
        <p:spPr>
          <a:xfrm>
            <a:off x="355600" y="1765300"/>
            <a:ext cx="3784600" cy="4445000"/>
          </a:xfrm>
        </p:spPr>
        <p:txBody>
          <a:bodyPr/>
          <a:p>
            <a:pPr marL="355600" indent="-355600">
              <a:lnSpc>
                <a:spcPct val="115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比特级差错检测和纠错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355600" indent="-3556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对一个节点发送到一个相邻节点的帧，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检测是否出现比特差错</a:t>
            </a:r>
            <a:r>
              <a:rPr lang="zh-CN" altLang="en-US" sz="2400" b="1" dirty="0">
                <a:ea typeface="华文中宋" panose="02010600040101010101" pitchFamily="2" charset="-122"/>
              </a:rPr>
              <a:t>，并纠正。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0053" name="图片 77005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1550988"/>
            <a:ext cx="4767263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0054" name="文本框 770053"/>
          <p:cNvSpPr txBox="1"/>
          <p:nvPr/>
        </p:nvSpPr>
        <p:spPr>
          <a:xfrm>
            <a:off x="5786438" y="18970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网络层</a:t>
            </a:r>
            <a:endParaRPr lang="zh-CN" altLang="en-US" sz="14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70058" name="圆角矩形标注 770057"/>
          <p:cNvSpPr/>
          <p:nvPr/>
        </p:nvSpPr>
        <p:spPr>
          <a:xfrm>
            <a:off x="5207000" y="2781300"/>
            <a:ext cx="1600200" cy="406400"/>
          </a:xfrm>
          <a:prstGeom prst="wedgeRoundRectCallout">
            <a:avLst>
              <a:gd name="adj1" fmla="val -2681"/>
              <a:gd name="adj2" fmla="val 25820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数据链路层，帧</a:t>
            </a:r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4" grpId="0" animBg="1"/>
      <p:bldP spid="7700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1074" name="标题 7710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71075" name="文本占位符 771074"/>
          <p:cNvSpPr>
            <a:spLocks noGrp="1"/>
          </p:cNvSpPr>
          <p:nvPr>
            <p:ph type="body" idx="1"/>
          </p:nvPr>
        </p:nvSpPr>
        <p:spPr>
          <a:xfrm>
            <a:off x="317500" y="1600200"/>
            <a:ext cx="3657600" cy="4927600"/>
          </a:xfrm>
        </p:spPr>
        <p:txBody>
          <a:bodyPr/>
          <a:p>
            <a:pPr marL="0" indent="0"/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</a:t>
            </a:r>
            <a:endParaRPr lang="zh-CN" altLang="en-US" sz="2400" b="1" u="sng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将数据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附加若干差错检测和纠错位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，一起发送到链路。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包括网络层传来的数据报，以及链路级寻址信息、序列号和其他字段。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保护范围包括数据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的所有字段。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1077" name="图片 771076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0" y="2147888"/>
            <a:ext cx="4237038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1080" name="文本框 771079"/>
          <p:cNvSpPr txBox="1"/>
          <p:nvPr/>
        </p:nvSpPr>
        <p:spPr>
          <a:xfrm>
            <a:off x="5557838" y="25828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网络层</a:t>
            </a:r>
            <a:endParaRPr lang="zh-CN" altLang="en-US" sz="14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71081" name="圆角矩形标注 771080"/>
          <p:cNvSpPr/>
          <p:nvPr/>
        </p:nvSpPr>
        <p:spPr>
          <a:xfrm>
            <a:off x="4978400" y="3467100"/>
            <a:ext cx="1600200" cy="406400"/>
          </a:xfrm>
          <a:prstGeom prst="wedgeRoundRectCallout">
            <a:avLst>
              <a:gd name="adj1" fmla="val 10019"/>
              <a:gd name="adj2" fmla="val 21445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数据链路层，帧</a:t>
            </a:r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80" grpId="0" animBg="1"/>
      <p:bldP spid="77108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2099" name="文本占位符 772098"/>
          <p:cNvSpPr>
            <a:spLocks noGrp="1"/>
          </p:cNvSpPr>
          <p:nvPr>
            <p:ph type="body" idx="1"/>
          </p:nvPr>
        </p:nvSpPr>
        <p:spPr>
          <a:xfrm>
            <a:off x="241300" y="774700"/>
            <a:ext cx="4191000" cy="5461000"/>
          </a:xfrm>
        </p:spPr>
        <p:txBody>
          <a:bodyPr/>
          <a:p>
            <a:pPr marL="0" indent="0"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  接收节点</a:t>
            </a:r>
            <a:endParaRPr lang="zh-CN" altLang="en-US" sz="2400" b="1" u="sng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接收比特序列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如果发生传输比特错误（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可能与发送的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接收方根据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EDC'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，判断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D'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是否和初始的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相同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的传输是否正确）。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Tx/>
              <a:buChar char="•"/>
            </a:pPr>
            <a:r>
              <a:rPr lang="zh-CN" altLang="en-US" sz="2400" b="1" i="1" dirty="0"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正确：</a:t>
            </a:r>
            <a:r>
              <a:rPr lang="zh-CN" altLang="en-US" sz="2400" b="1" dirty="0">
                <a:ea typeface="华文中宋" panose="02010600040101010101" pitchFamily="2" charset="-122"/>
              </a:rPr>
              <a:t>解封取出数据报，交给网络层；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0000"/>
              </a:lnSpc>
              <a:buFontTx/>
              <a:buChar char="•"/>
            </a:pPr>
            <a:r>
              <a:rPr lang="zh-CN" altLang="en-US" sz="2400" b="1" i="1" dirty="0"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出错：</a:t>
            </a:r>
            <a:r>
              <a:rPr lang="zh-CN" altLang="en-US" sz="2400" b="1" dirty="0">
                <a:ea typeface="华文中宋" panose="02010600040101010101" pitchFamily="2" charset="-122"/>
              </a:rPr>
              <a:t>差错处理。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2102" name="图片 77210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0" y="1970088"/>
            <a:ext cx="3862388" cy="386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2106" name="文本框 772105"/>
          <p:cNvSpPr txBox="1"/>
          <p:nvPr/>
        </p:nvSpPr>
        <p:spPr>
          <a:xfrm>
            <a:off x="6002338" y="2316163"/>
            <a:ext cx="788987" cy="3873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网络层</a:t>
            </a:r>
            <a:endParaRPr lang="zh-CN" altLang="en-US" sz="14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72107" name="圆角矩形标注 772106"/>
          <p:cNvSpPr/>
          <p:nvPr/>
        </p:nvSpPr>
        <p:spPr>
          <a:xfrm>
            <a:off x="5283200" y="3263900"/>
            <a:ext cx="1600200" cy="406400"/>
          </a:xfrm>
          <a:prstGeom prst="wedgeRoundRectCallout">
            <a:avLst>
              <a:gd name="adj1" fmla="val -9028"/>
              <a:gd name="adj2" fmla="val 26445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数据链路层，帧</a:t>
            </a:r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zh-CN" altLang="en-US" sz="14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25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72099">
                                            <p:txEl>
                                              <p:charRg st="25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71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72099">
                                            <p:txEl>
                                              <p:charRg st="71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11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72099">
                                            <p:txEl>
                                              <p:charRg st="113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charRg st="133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2099">
                                            <p:txEl>
                                              <p:charRg st="133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06" grpId="0" animBg="1"/>
      <p:bldP spid="7721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48547" name="文本占位符 748546"/>
          <p:cNvSpPr>
            <a:spLocks noGrp="1"/>
          </p:cNvSpPr>
          <p:nvPr>
            <p:ph type="body" idx="1"/>
          </p:nvPr>
        </p:nvSpPr>
        <p:spPr>
          <a:xfrm>
            <a:off x="282575" y="1025525"/>
            <a:ext cx="3627438" cy="5222875"/>
          </a:xfrm>
        </p:spPr>
        <p:txBody>
          <a:bodyPr/>
          <a:p>
            <a:pPr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如何通过各段链路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网络层的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数据报如何被封装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成链路层的帧；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链路层协议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是否能够提供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路由器之间的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可靠数据传输；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通信路径上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不同的链路是否采用不同的链路层协议。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48548" name="图片 748547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0" y="1270000"/>
            <a:ext cx="5051425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8549" name="圆角矩形标注 748548"/>
          <p:cNvSpPr/>
          <p:nvPr/>
        </p:nvSpPr>
        <p:spPr>
          <a:xfrm>
            <a:off x="6273800" y="1587500"/>
            <a:ext cx="812800" cy="469900"/>
          </a:xfrm>
          <a:prstGeom prst="wedgeRoundRectCallout">
            <a:avLst>
              <a:gd name="adj1" fmla="val -13088"/>
              <a:gd name="adj2" fmla="val 162838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3122" name="标题 7731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说明：</a:t>
            </a:r>
            <a:endParaRPr lang="zh-CN" altLang="en-US" b="0" dirty="0"/>
          </a:p>
        </p:txBody>
      </p:sp>
      <p:sp>
        <p:nvSpPr>
          <p:cNvPr id="773123" name="文本占位符 77312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差错检测和纠正技术不能保证接收方检测到所有的比特差错，即</a:t>
            </a:r>
            <a:r>
              <a:rPr lang="zh-CN" altLang="en-US" sz="2400" b="1" i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可能出现未检测到的比特差错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，而接收方并未发现。</a:t>
            </a:r>
            <a:endParaRPr lang="zh-CN" altLang="en-US" sz="2400" b="1" u="sn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选择一个合适的差错检测方案使未检测到的情况发生的概率很小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差错检测和纠错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技术越好，越复杂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开销更大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4146" name="标题 7741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三种主要差错检测技术</a:t>
            </a:r>
            <a:endParaRPr lang="zh-CN" altLang="en-US" dirty="0"/>
          </a:p>
        </p:txBody>
      </p:sp>
      <p:sp>
        <p:nvSpPr>
          <p:cNvPr id="774147" name="文本占位符 77414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41910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奇偶校验：</a:t>
            </a:r>
            <a:r>
              <a:rPr lang="zh-CN" altLang="en-US" sz="2400" b="1" dirty="0">
                <a:ea typeface="华文中宋" panose="02010600040101010101" pitchFamily="2" charset="-122"/>
              </a:rPr>
              <a:t>最基本的方法。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检查和方法：</a:t>
            </a:r>
            <a:r>
              <a:rPr lang="zh-CN" altLang="en-US" sz="2400" b="1" dirty="0">
                <a:ea typeface="华文中宋" panose="02010600040101010101" pitchFamily="2" charset="-122"/>
              </a:rPr>
              <a:t>常用于运输层。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循环冗余检测：</a:t>
            </a:r>
            <a:r>
              <a:rPr lang="zh-CN" altLang="en-US" sz="2400" b="1" dirty="0">
                <a:ea typeface="华文中宋" panose="02010600040101010101" pitchFamily="2" charset="-122"/>
              </a:rPr>
              <a:t>常用于链路层。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altLang="zh-CN" sz="2400" b="1"/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2&amp;return=true"/>
              </a:rPr>
              <a:t>5.2.1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2&amp;return=true"/>
              </a:rPr>
              <a:t>奇偶校验</a:t>
            </a:r>
            <a:endParaRPr lang="en-US" altLang="zh-CN" sz="3200" b="1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3&amp;return=true"/>
              </a:rPr>
              <a:t>5.2.2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3&amp;return=true"/>
              </a:rPr>
              <a:t>检查和方法</a:t>
            </a:r>
            <a:endParaRPr lang="zh-CN" altLang="en-US" sz="3200" b="1" dirty="0">
              <a:ea typeface="华文中宋" panose="02010600040101010101" pitchFamily="2" charset="-122"/>
            </a:endParaRPr>
          </a:p>
          <a:p>
            <a:pPr algn="ctr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3200" b="1">
                <a:ea typeface="华文中宋" panose="02010600040101010101" pitchFamily="2" charset="-122"/>
                <a:hlinkClick r:id="" action="ppaction://customshow?id=4&amp;return=true"/>
              </a:rPr>
              <a:t>5.2.3    </a:t>
            </a:r>
            <a:r>
              <a:rPr lang="zh-CN" altLang="en-US" sz="3200" b="1" dirty="0">
                <a:ea typeface="华文中宋" panose="02010600040101010101" pitchFamily="2" charset="-122"/>
                <a:hlinkClick r:id="" action="ppaction://customshow?id=4&amp;return=true"/>
              </a:rPr>
              <a:t>循环冗余检测</a:t>
            </a:r>
            <a:endParaRPr lang="zh-CN" altLang="en-US" sz="3200" b="1" dirty="0">
              <a:ea typeface="华文中宋" panose="02010600040101010101" pitchFamily="2" charset="-122"/>
            </a:endParaRPr>
          </a:p>
        </p:txBody>
      </p:sp>
      <p:sp>
        <p:nvSpPr>
          <p:cNvPr id="774148" name="矩形 774147"/>
          <p:cNvSpPr/>
          <p:nvPr/>
        </p:nvSpPr>
        <p:spPr>
          <a:xfrm>
            <a:off x="3289300" y="2944813"/>
            <a:ext cx="184150" cy="969962"/>
          </a:xfrm>
          <a:prstGeom prst="rect">
            <a:avLst/>
          </a:prstGeom>
          <a:noFill/>
          <a:ln w="9525">
            <a:noFill/>
          </a:ln>
        </p:spPr>
        <p:txBody>
          <a:bodyPr wrap="none" tIns="165048" bIns="165048" anchor="ctr" anchorCtr="0">
            <a:spAutoFit/>
          </a:bodyPr>
          <a:p>
            <a:endParaRPr lang="zh-CN" altLang="en-US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43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4147">
                                            <p:txEl>
                                              <p:charRg st="43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55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4147">
                                            <p:txEl>
                                              <p:charRg st="55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charRg st="68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4147">
                                            <p:txEl>
                                              <p:charRg st="68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5170" name="标题 7751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 </a:t>
            </a:r>
            <a:r>
              <a:rPr lang="en-US" altLang="zh-CN" sz="3600"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ea typeface="华文中宋" panose="02010600040101010101" pitchFamily="2" charset="-122"/>
              </a:rPr>
              <a:t>、一比特奇偶校验</a:t>
            </a:r>
            <a:endParaRPr lang="zh-CN" altLang="en-US" dirty="0"/>
          </a:p>
        </p:txBody>
      </p:sp>
      <p:sp>
        <p:nvSpPr>
          <p:cNvPr id="775171" name="文本占位符 77517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3048000"/>
          </a:xfrm>
        </p:spPr>
        <p:txBody>
          <a:bodyPr/>
          <a:p>
            <a:pPr marL="0" indent="0"/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发送方：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在要发送的信息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位）后面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附加一个奇偶校验位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使“</a:t>
            </a:r>
            <a:r>
              <a:rPr lang="en-US" altLang="zh-CN" sz="2400" b="1"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的个数是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奇数（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奇校验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偶数（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偶校验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 </a:t>
            </a:r>
            <a:r>
              <a:rPr lang="zh-CN" altLang="en-US" sz="2400" b="1" dirty="0">
                <a:ea typeface="华文中宋" panose="02010600040101010101" pitchFamily="2" charset="-122"/>
              </a:rPr>
              <a:t>一起传输发送（</a:t>
            </a:r>
            <a:r>
              <a:rPr lang="en-US" altLang="zh-CN" sz="2400" b="1" i="1">
                <a:ea typeface="华文中宋" panose="02010600040101010101" pitchFamily="2" charset="-122"/>
              </a:rPr>
              <a:t>d+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位）。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75174" name="文本框 775173"/>
          <p:cNvSpPr txBox="1"/>
          <p:nvPr/>
        </p:nvSpPr>
        <p:spPr>
          <a:xfrm>
            <a:off x="2019300" y="5080000"/>
            <a:ext cx="262890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0111000110101011</a:t>
            </a:r>
            <a:endParaRPr lang="en-US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5175" name="文本框 775174"/>
          <p:cNvSpPr txBox="1"/>
          <p:nvPr/>
        </p:nvSpPr>
        <p:spPr>
          <a:xfrm>
            <a:off x="4711700" y="5092700"/>
            <a:ext cx="34290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5176" name="左大括号 775175"/>
          <p:cNvSpPr/>
          <p:nvPr/>
        </p:nvSpPr>
        <p:spPr>
          <a:xfrm rot="26969850" flipH="1">
            <a:off x="3170238" y="4460875"/>
            <a:ext cx="215900" cy="2528888"/>
          </a:xfrm>
          <a:prstGeom prst="leftBrace">
            <a:avLst>
              <a:gd name="adj1" fmla="val 9761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5177" name="文本框 775176"/>
          <p:cNvSpPr txBox="1"/>
          <p:nvPr/>
        </p:nvSpPr>
        <p:spPr>
          <a:xfrm>
            <a:off x="2819400" y="5918200"/>
            <a:ext cx="12573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d</a:t>
            </a:r>
            <a:r>
              <a: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位数据</a:t>
            </a:r>
            <a:endParaRPr lang="zh-CN" altLang="en-US" b="1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75179" name="文本框 775178"/>
          <p:cNvSpPr txBox="1"/>
          <p:nvPr/>
        </p:nvSpPr>
        <p:spPr>
          <a:xfrm>
            <a:off x="4635500" y="5842000"/>
            <a:ext cx="1041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校验位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775181" name="文本框 775180"/>
          <p:cNvSpPr txBox="1"/>
          <p:nvPr/>
        </p:nvSpPr>
        <p:spPr>
          <a:xfrm>
            <a:off x="457200" y="5067300"/>
            <a:ext cx="10795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偶校验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7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/>
      <p:bldP spid="775175" grpId="0" animBg="1"/>
      <p:bldP spid="775177" grpId="0"/>
      <p:bldP spid="775179" grpId="0"/>
      <p:bldP spid="7751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6194" name="标题 7761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76195" name="文本占位符 7761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120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接收方：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检测收到的信息（</a:t>
            </a:r>
            <a:r>
              <a:rPr lang="en-US" altLang="zh-CN" sz="2400" b="1" i="1">
                <a:ea typeface="华文中宋" panose="02010600040101010101" pitchFamily="2" charset="-122"/>
              </a:rPr>
              <a:t>d+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位）中“</a:t>
            </a:r>
            <a:r>
              <a:rPr lang="en-US" altLang="zh-CN" sz="2400" b="1"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的个数。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偶校验：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发现奇数个“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，至少有一个比特发生差错（奇数个比特差错）。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奇校验：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发现偶数个 “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1”</a:t>
            </a:r>
            <a:r>
              <a:rPr lang="zh-CN" altLang="en-US" sz="2400" b="1" dirty="0">
                <a:ea typeface="华文中宋" panose="02010600040101010101" pitchFamily="2" charset="-122"/>
              </a:rPr>
              <a:t>，至少有一个比特发生差错。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76202" name="组合 776201"/>
          <p:cNvGrpSpPr/>
          <p:nvPr/>
        </p:nvGrpSpPr>
        <p:grpSpPr>
          <a:xfrm>
            <a:off x="1041400" y="5029200"/>
            <a:ext cx="5219700" cy="1217613"/>
            <a:chOff x="656" y="3168"/>
            <a:chExt cx="3288" cy="767"/>
          </a:xfrm>
        </p:grpSpPr>
        <p:sp>
          <p:nvSpPr>
            <p:cNvPr id="776196" name="文本框 776195"/>
            <p:cNvSpPr txBox="1"/>
            <p:nvPr/>
          </p:nvSpPr>
          <p:spPr>
            <a:xfrm>
              <a:off x="1640" y="3176"/>
              <a:ext cx="1656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0111000110101011</a:t>
              </a:r>
              <a:endPara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6197" name="文本框 776196"/>
            <p:cNvSpPr txBox="1"/>
            <p:nvPr/>
          </p:nvSpPr>
          <p:spPr>
            <a:xfrm>
              <a:off x="3336" y="3184"/>
              <a:ext cx="216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6198" name="左大括号 776197"/>
            <p:cNvSpPr/>
            <p:nvPr/>
          </p:nvSpPr>
          <p:spPr>
            <a:xfrm rot="26969850" flipH="1">
              <a:off x="2365" y="2786"/>
              <a:ext cx="136" cy="1593"/>
            </a:xfrm>
            <a:prstGeom prst="leftBrace">
              <a:avLst>
                <a:gd name="adj1" fmla="val 9761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6199" name="文本框 776198"/>
            <p:cNvSpPr txBox="1"/>
            <p:nvPr/>
          </p:nvSpPr>
          <p:spPr>
            <a:xfrm>
              <a:off x="2144" y="3704"/>
              <a:ext cx="7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chemeClr val="hlin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d</a:t>
              </a:r>
              <a:r>
                <a:rPr lang="zh-CN" altLang="en-US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位数据</a:t>
              </a:r>
              <a:endPara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776200" name="文本框 776199"/>
            <p:cNvSpPr txBox="1"/>
            <p:nvPr/>
          </p:nvSpPr>
          <p:spPr>
            <a:xfrm>
              <a:off x="3288" y="3656"/>
              <a:ext cx="65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hlink"/>
                  </a:solidFill>
                  <a:latin typeface="Comic Sans MS" panose="030F0702030302020204" pitchFamily="66" charset="0"/>
                  <a:ea typeface="华文中宋" panose="02010600040101010101" pitchFamily="2" charset="-122"/>
                </a:rPr>
                <a:t>校验位</a:t>
              </a:r>
              <a:endPara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776201" name="文本框 776200"/>
            <p:cNvSpPr txBox="1"/>
            <p:nvPr/>
          </p:nvSpPr>
          <p:spPr>
            <a:xfrm>
              <a:off x="656" y="3168"/>
              <a:ext cx="6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Comic Sans MS" panose="030F0702030302020204" pitchFamily="66" charset="0"/>
                  <a:ea typeface="华文中宋" panose="02010600040101010101" pitchFamily="2" charset="-122"/>
                </a:rPr>
                <a:t>偶校验</a:t>
              </a:r>
              <a:endPara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7218" name="标题 7772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7219" name="文本占位符 77721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可以查出任意奇数个错误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，但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不能发现偶数个错误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若比特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差错概率很小</a:t>
            </a:r>
            <a:r>
              <a:rPr lang="zh-CN" altLang="en-US" sz="2400" b="1" dirty="0">
                <a:ea typeface="华文中宋" panose="02010600040101010101" pitchFamily="2" charset="-122"/>
              </a:rPr>
              <a:t>，差错独立发生，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一比特奇偶校验可满足要求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若差错集中一起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“突发”（突发差错），</a:t>
            </a:r>
            <a:r>
              <a:rPr lang="zh-CN" altLang="en-US" sz="2400" b="1" dirty="0">
                <a:ea typeface="华文中宋" panose="02010600040101010101" pitchFamily="2" charset="-122"/>
              </a:rPr>
              <a:t>一帧中未检测到的差错的概率达到</a:t>
            </a:r>
            <a:r>
              <a:rPr lang="en-US" altLang="zh-CN" sz="2400" b="1">
                <a:ea typeface="华文中宋" panose="02010600040101010101" pitchFamily="2" charset="-122"/>
              </a:rPr>
              <a:t>50%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8242" name="标题 7782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、二维奇偶校验</a:t>
            </a:r>
            <a:endParaRPr lang="zh-CN" altLang="en-US" dirty="0"/>
          </a:p>
        </p:txBody>
      </p:sp>
      <p:sp>
        <p:nvSpPr>
          <p:cNvPr id="778243" name="文本占位符 778242"/>
          <p:cNvSpPr>
            <a:spLocks noGrp="1"/>
          </p:cNvSpPr>
          <p:nvPr>
            <p:ph type="body" idx="1"/>
          </p:nvPr>
        </p:nvSpPr>
        <p:spPr>
          <a:xfrm>
            <a:off x="355600" y="1308100"/>
            <a:ext cx="4152900" cy="4648200"/>
          </a:xfrm>
        </p:spPr>
        <p:txBody>
          <a:bodyPr/>
          <a:p>
            <a:pPr>
              <a:lnSpc>
                <a:spcPct val="10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将要传信息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比特）划分为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j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列（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个组，每组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j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对每行和每列分别计算奇偶值；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结果的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i+j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</a:t>
            </a:r>
            <a:r>
              <a:rPr lang="zh-CN" altLang="en-US" sz="2400" b="1" dirty="0">
                <a:ea typeface="华文中宋" panose="02010600040101010101" pitchFamily="2" charset="-122"/>
              </a:rPr>
              <a:t>个奇偶比特构成了帧的差错检测比特。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78245" name="图片 778244" descr="未标题-2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2185988"/>
            <a:ext cx="4010025" cy="297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46" name="直接连接符 778245"/>
          <p:cNvSpPr/>
          <p:nvPr/>
        </p:nvSpPr>
        <p:spPr>
          <a:xfrm>
            <a:off x="5334000" y="3124200"/>
            <a:ext cx="20828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78248" name="直接连接符 778247"/>
          <p:cNvSpPr/>
          <p:nvPr/>
        </p:nvSpPr>
        <p:spPr>
          <a:xfrm>
            <a:off x="5283200" y="2527300"/>
            <a:ext cx="2730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249" name="直接连接符 778248"/>
          <p:cNvSpPr/>
          <p:nvPr/>
        </p:nvSpPr>
        <p:spPr>
          <a:xfrm>
            <a:off x="5041900" y="2908300"/>
            <a:ext cx="12700" cy="18161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251" name="右大括号 778250"/>
          <p:cNvSpPr/>
          <p:nvPr/>
        </p:nvSpPr>
        <p:spPr>
          <a:xfrm>
            <a:off x="7439025" y="2905125"/>
            <a:ext cx="88900" cy="1514475"/>
          </a:xfrm>
          <a:prstGeom prst="rightBrace">
            <a:avLst>
              <a:gd name="adj1" fmla="val 141964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8252" name="文本框 778251"/>
          <p:cNvSpPr txBox="1"/>
          <p:nvPr/>
        </p:nvSpPr>
        <p:spPr>
          <a:xfrm>
            <a:off x="7620000" y="3505200"/>
            <a:ext cx="5619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行</a:t>
            </a:r>
            <a:endParaRPr lang="zh-CN" altLang="en-US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78253" name="左大括号 778252"/>
          <p:cNvSpPr/>
          <p:nvPr/>
        </p:nvSpPr>
        <p:spPr>
          <a:xfrm rot="16200000">
            <a:off x="6176963" y="3633788"/>
            <a:ext cx="231775" cy="1762125"/>
          </a:xfrm>
          <a:prstGeom prst="leftBrace">
            <a:avLst>
              <a:gd name="adj1" fmla="val 63356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8254" name="文本框 778253"/>
          <p:cNvSpPr txBox="1"/>
          <p:nvPr/>
        </p:nvSpPr>
        <p:spPr>
          <a:xfrm>
            <a:off x="5991225" y="4695825"/>
            <a:ext cx="8001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j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列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7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2" grpId="0"/>
      <p:bldP spid="7782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79266" name="标题 7792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u="none" dirty="0">
                <a:solidFill>
                  <a:schemeClr val="tx1"/>
                </a:solidFill>
              </a:rPr>
              <a:t>例</a:t>
            </a:r>
            <a:endParaRPr lang="zh-CN" altLang="en-US" u="none" dirty="0">
              <a:solidFill>
                <a:schemeClr val="tx1"/>
              </a:solidFill>
            </a:endParaRPr>
          </a:p>
        </p:txBody>
      </p:sp>
      <p:pic>
        <p:nvPicPr>
          <p:cNvPr id="779268" name="文本占位符 779267" descr="未标题-2 拷贝"/>
          <p:cNvPicPr>
            <a:picLocks noChangeAspect="1"/>
          </p:cNvPicPr>
          <p:nvPr>
            <p:ph type="body" idx="1"/>
          </p:nvPr>
        </p:nvPicPr>
        <p:blipFill>
          <a:blip r:embed="rId1"/>
          <a:stretch>
            <a:fillRect/>
          </a:stretch>
        </p:blipFill>
        <p:spPr>
          <a:xfrm>
            <a:off x="4298950" y="2352675"/>
            <a:ext cx="4318000" cy="3171825"/>
          </a:xfrm>
        </p:spPr>
      </p:pic>
      <p:sp>
        <p:nvSpPr>
          <p:cNvPr id="779269" name="文本框 779268"/>
          <p:cNvSpPr txBox="1"/>
          <p:nvPr/>
        </p:nvSpPr>
        <p:spPr>
          <a:xfrm>
            <a:off x="349250" y="2501900"/>
            <a:ext cx="3848100" cy="2524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可以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检测并纠正单个比特差错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（数据或校验位中）。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能够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但不能纠正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分组中任意两个比特的差错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9271" name="任意多边形 779270"/>
          <p:cNvSpPr/>
          <p:nvPr/>
        </p:nvSpPr>
        <p:spPr>
          <a:xfrm>
            <a:off x="4711700" y="3187700"/>
            <a:ext cx="1955800" cy="433388"/>
          </a:xfrm>
          <a:custGeom>
            <a:avLst/>
            <a:gdLst/>
            <a:ahLst/>
            <a:cxnLst/>
            <a:pathLst>
              <a:path w="1256" h="233">
                <a:moveTo>
                  <a:pt x="0" y="232"/>
                </a:moveTo>
                <a:cubicBezTo>
                  <a:pt x="103" y="193"/>
                  <a:pt x="407" y="0"/>
                  <a:pt x="616" y="0"/>
                </a:cubicBezTo>
                <a:cubicBezTo>
                  <a:pt x="825" y="0"/>
                  <a:pt x="1123" y="185"/>
                  <a:pt x="1256" y="233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dash"/>
            <a:headEnd type="triangl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79272" name="圆角矩形标注 779271"/>
          <p:cNvSpPr/>
          <p:nvPr/>
        </p:nvSpPr>
        <p:spPr>
          <a:xfrm>
            <a:off x="4432300" y="5245100"/>
            <a:ext cx="1638300" cy="520700"/>
          </a:xfrm>
          <a:prstGeom prst="wedgeRoundRectCallout">
            <a:avLst>
              <a:gd name="adj1" fmla="val 86338"/>
              <a:gd name="adj2" fmla="val -322255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行、列确定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9273" name="文本框 779272"/>
          <p:cNvSpPr txBox="1"/>
          <p:nvPr/>
        </p:nvSpPr>
        <p:spPr>
          <a:xfrm>
            <a:off x="571500" y="1190625"/>
            <a:ext cx="6229350" cy="1079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要发送的数据比特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10101 11110 01110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，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划分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组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，每组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个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比特。进行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行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列偶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校验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926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4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9269">
                                            <p:txEl>
                                              <p:charRg st="4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9269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7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72" grpId="0" animBg="1"/>
      <p:bldP spid="7792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1314" name="标题 7813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6.2.2  </a:t>
            </a:r>
            <a:r>
              <a:rPr lang="zh-CN" altLang="en-US" dirty="0"/>
              <a:t>校验</a:t>
            </a:r>
            <a:r>
              <a:rPr lang="zh-CN" altLang="en-US" dirty="0"/>
              <a:t>和方法</a:t>
            </a:r>
            <a:endParaRPr lang="zh-CN" altLang="en-US" dirty="0"/>
          </a:p>
        </p:txBody>
      </p:sp>
      <p:sp>
        <p:nvSpPr>
          <p:cNvPr id="781315" name="文本占位符 7813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120000"/>
              </a:lnSpc>
              <a:spcBef>
                <a:spcPct val="2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把要发送的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ea typeface="华文中宋" panose="02010600040101010101" pitchFamily="2" charset="-122"/>
              </a:rPr>
              <a:t>数据看成是一个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k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位整数</a:t>
            </a:r>
            <a:r>
              <a:rPr lang="zh-CN" altLang="en-US" sz="2400" b="1" dirty="0">
                <a:ea typeface="华文中宋" panose="02010600040101010101" pitchFamily="2" charset="-122"/>
              </a:rPr>
              <a:t>的序列，将这些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k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位整数</a:t>
            </a:r>
            <a:r>
              <a:rPr lang="zh-CN" altLang="en-US" sz="2400" b="1" dirty="0">
                <a:ea typeface="华文中宋" panose="02010600040101010101" pitchFamily="2" charset="-122"/>
              </a:rPr>
              <a:t>加起来，得到的和作为差错检测比特。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TCP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和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UDP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协议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对所有字段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包括首部和数据字段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都计算因特网检查和。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有些协议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  对首部计算一个检查和，对整个分组计算另一个检查和。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charRg st="57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1315">
                                            <p:txEl>
                                              <p:charRg st="57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charRg st="98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1315">
                                            <p:txEl>
                                              <p:charRg st="98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1794" name="标题 8017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校验和</a:t>
            </a:r>
            <a:endParaRPr lang="zh-CN" altLang="en-US" dirty="0"/>
          </a:p>
        </p:txBody>
      </p:sp>
      <p:sp>
        <p:nvSpPr>
          <p:cNvPr id="801795" name="矩形 801794"/>
          <p:cNvSpPr/>
          <p:nvPr/>
        </p:nvSpPr>
        <p:spPr>
          <a:xfrm>
            <a:off x="695325" y="1457325"/>
            <a:ext cx="79248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4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801796" name="文本占位符 801795"/>
          <p:cNvSpPr>
            <a:spLocks noGrp="1"/>
          </p:cNvSpPr>
          <p:nvPr>
            <p:ph type="body" sz="half" idx="1"/>
          </p:nvPr>
        </p:nvSpPr>
        <p:spPr>
          <a:xfrm>
            <a:off x="533400" y="2057400"/>
            <a:ext cx="4038600" cy="3657600"/>
          </a:xfrm>
          <a:ln>
            <a:solidFill>
              <a:srgbClr val="FF0000"/>
            </a:solidFill>
            <a:miter/>
          </a:ln>
        </p:spPr>
        <p:txBody>
          <a:bodyPr/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发送方：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将数据的每两个字节当作一个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位的整数，可分成若干整数；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将所有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16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位的整数求和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对得到的和逐位取反</a:t>
            </a:r>
            <a:r>
              <a:rPr lang="zh-CN" altLang="en-US" sz="2400" b="1" dirty="0">
                <a:ea typeface="华文中宋" panose="02010600040101010101" pitchFamily="2" charset="-122"/>
              </a:rPr>
              <a:t>，作为检查和，放在报文段首部，一起发送。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01798" name="文本框 801797"/>
          <p:cNvSpPr txBox="1"/>
          <p:nvPr/>
        </p:nvSpPr>
        <p:spPr>
          <a:xfrm>
            <a:off x="5257800" y="2057400"/>
            <a:ext cx="3352800" cy="36337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1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接收方：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	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对接收到的信息 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包括检查和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按与发送方相同的方法求和。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Clr>
                <a:srgbClr val="0000FF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全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：收到的数据无差错；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Clr>
                <a:srgbClr val="0000FF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其中有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：收到的数据出现差错。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01799" name="文本框 801798"/>
          <p:cNvSpPr txBox="1"/>
          <p:nvPr/>
        </p:nvSpPr>
        <p:spPr>
          <a:xfrm>
            <a:off x="914400" y="6172200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latin typeface="Comic Sans MS" panose="030F0702030302020204" pitchFamily="66" charset="0"/>
                <a:ea typeface="华文中宋" panose="02010600040101010101" pitchFamily="2" charset="-122"/>
              </a:rPr>
              <a:t>或者核对计算的检查和是否等于检查和字段的值。</a:t>
            </a:r>
            <a:endParaRPr lang="zh-CN" altLang="en-US" sz="2400" dirty="0"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1778" name="矩形 971777"/>
          <p:cNvSpPr/>
          <p:nvPr/>
        </p:nvSpPr>
        <p:spPr>
          <a:xfrm>
            <a:off x="2743200" y="2933700"/>
            <a:ext cx="5016500" cy="2530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306705"/>
            <a:r>
              <a:rPr lang="en-US" altLang="zh-CN" sz="2000" b="1">
                <a:latin typeface="Comic Sans MS" panose="030F0702030302020204" pitchFamily="66" charset="0"/>
                <a:ea typeface="华文中宋" panose="02010600040101010101" pitchFamily="2" charset="-122"/>
              </a:rPr>
              <a:t>  0 1 1 0 0 1 1 0 0 1 1 0 0 0 0 0</a:t>
            </a:r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702030302020204" pitchFamily="66" charset="0"/>
                <a:ea typeface="华文中宋" panose="02010600040101010101" pitchFamily="2" charset="-122"/>
              </a:rPr>
              <a:t>  0 1 0 1 0 1 0 1 0 1 0 1 0 1 0 1</a:t>
            </a:r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 u="sng">
                <a:latin typeface="Comic Sans MS" panose="030F0702030302020204" pitchFamily="66" charset="0"/>
                <a:ea typeface="华文中宋" panose="02010600040101010101" pitchFamily="2" charset="-122"/>
              </a:rPr>
              <a:t>  1 0 0 0 1 1 1 1 0 0 0 0 1 1 0 0                     </a:t>
            </a:r>
            <a:endParaRPr lang="en-US" altLang="zh-CN" sz="2000" b="1" u="sng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702030302020204" pitchFamily="66" charset="0"/>
                <a:ea typeface="华文中宋" panose="02010600040101010101" pitchFamily="2" charset="-122"/>
              </a:rPr>
              <a:t>1 0 1 0 0 1 0 1 0 1 1 0 0 0 0 0 1</a:t>
            </a:r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702030302020204" pitchFamily="66" charset="0"/>
                <a:ea typeface="华文中宋" panose="02010600040101010101" pitchFamily="2" charset="-122"/>
              </a:rPr>
              <a:t>  0 1 0 0 1 0 1 0 1 1 0 0 0 0 1 0</a:t>
            </a:r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endParaRPr lang="en-US" altLang="zh-CN" sz="2000" b="1">
              <a:latin typeface="Comic Sans MS" panose="030F0702030302020204" pitchFamily="66" charset="0"/>
              <a:ea typeface="华文中宋" panose="02010600040101010101" pitchFamily="2" charset="-122"/>
            </a:endParaRPr>
          </a:p>
          <a:p>
            <a:pPr indent="306705"/>
            <a:r>
              <a:rPr lang="en-US" altLang="zh-CN" sz="2000" b="1">
                <a:latin typeface="Comic Sans MS" panose="030F0702030302020204" pitchFamily="66" charset="0"/>
                <a:ea typeface="华文中宋" panose="02010600040101010101" pitchFamily="2" charset="-122"/>
              </a:rPr>
              <a:t>  </a:t>
            </a:r>
            <a:endParaRPr lang="en-US" altLang="zh-CN" sz="2000" b="1">
              <a:solidFill>
                <a:srgbClr val="FF0000"/>
              </a:solidFill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971779" name="标题 971778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85800"/>
          </a:xfrm>
        </p:spPr>
        <p:txBody>
          <a:bodyPr anchor="ctr" anchorCtr="0"/>
          <a:p>
            <a:r>
              <a:rPr lang="zh-CN" altLang="en-US" dirty="0"/>
              <a:t>例子</a:t>
            </a:r>
            <a:endParaRPr lang="en-US" altLang="en-US"/>
          </a:p>
        </p:txBody>
      </p:sp>
      <p:sp>
        <p:nvSpPr>
          <p:cNvPr id="971780" name="文本占位符 971779"/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7772400" cy="3352800"/>
          </a:xfrm>
        </p:spPr>
        <p:txBody>
          <a:bodyPr/>
          <a:p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意</a:t>
            </a:r>
            <a:endParaRPr lang="en-US" altLang="en-US" sz="2400" b="1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b="1"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数字作加法时，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最高位的进位要回加到结果中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例，有三个</a:t>
            </a:r>
            <a:r>
              <a:rPr lang="en-US" altLang="zh-CN" sz="2400" b="1">
                <a:ea typeface="华文中宋" panose="02010600040101010101" pitchFamily="2" charset="-122"/>
              </a:rPr>
              <a:t>16 </a:t>
            </a:r>
            <a:r>
              <a:rPr lang="zh-CN" altLang="en-US" sz="2400" b="1" dirty="0"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的字：</a:t>
            </a:r>
            <a:endParaRPr lang="en-US" altLang="en-US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71781" name="椭圆 971780"/>
          <p:cNvSpPr/>
          <p:nvPr/>
        </p:nvSpPr>
        <p:spPr>
          <a:xfrm>
            <a:off x="3048000" y="3886200"/>
            <a:ext cx="304800" cy="30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sm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71782" name="文本框 971781"/>
          <p:cNvSpPr txBox="1"/>
          <p:nvPr/>
        </p:nvSpPr>
        <p:spPr>
          <a:xfrm>
            <a:off x="1752600" y="3810000"/>
            <a:ext cx="68262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b="1" dirty="0">
                <a:latin typeface="Comic Sans MS" panose="030F0702030302020204" pitchFamily="66" charset="0"/>
                <a:ea typeface="宋体" panose="02010600030101010101" pitchFamily="2" charset="-122"/>
              </a:rPr>
              <a:t>回卷 </a:t>
            </a:r>
            <a:endParaRPr lang="en-US" altLang="en-US" sz="1600" b="1">
              <a:latin typeface="Comic Sans MS" panose="030F0702030302020204" pitchFamily="66" charset="0"/>
            </a:endParaRPr>
          </a:p>
        </p:txBody>
      </p:sp>
      <p:sp>
        <p:nvSpPr>
          <p:cNvPr id="971783" name="文本框 971782"/>
          <p:cNvSpPr txBox="1"/>
          <p:nvPr/>
        </p:nvSpPr>
        <p:spPr>
          <a:xfrm>
            <a:off x="1828800" y="4419600"/>
            <a:ext cx="43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>
                <a:latin typeface="Comic Sans MS" panose="030F0702030302020204" pitchFamily="66" charset="0"/>
                <a:ea typeface="宋体" panose="02010600030101010101" pitchFamily="2" charset="-122"/>
              </a:rPr>
              <a:t>和</a:t>
            </a:r>
            <a:endParaRPr lang="en-US" altLang="en-US" sz="2000" b="1">
              <a:latin typeface="Comic Sans MS" panose="030F0702030302020204" pitchFamily="66" charset="0"/>
            </a:endParaRPr>
          </a:p>
        </p:txBody>
      </p:sp>
      <p:sp>
        <p:nvSpPr>
          <p:cNvPr id="971784" name="文本框 971783"/>
          <p:cNvSpPr txBox="1"/>
          <p:nvPr/>
        </p:nvSpPr>
        <p:spPr>
          <a:xfrm>
            <a:off x="609600" y="5029200"/>
            <a:ext cx="1973263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Comic Sans MS" panose="030F0702030302020204" pitchFamily="66" charset="0"/>
                <a:ea typeface="宋体" panose="02010600030101010101" pitchFamily="2" charset="-122"/>
              </a:rPr>
              <a:t>检查和（取反）</a:t>
            </a:r>
            <a:endParaRPr lang="en-US" altLang="zh-CN" sz="2000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71785" name="任意多边形 971784"/>
          <p:cNvSpPr/>
          <p:nvPr/>
        </p:nvSpPr>
        <p:spPr>
          <a:xfrm>
            <a:off x="3200400" y="4267200"/>
            <a:ext cx="4343400" cy="76200"/>
          </a:xfrm>
          <a:custGeom>
            <a:avLst/>
            <a:gdLst/>
            <a:ahLst/>
            <a:cxnLst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headEnd type="none" w="sm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971786" name="文本框 971785"/>
          <p:cNvSpPr txBox="1"/>
          <p:nvPr/>
        </p:nvSpPr>
        <p:spPr>
          <a:xfrm>
            <a:off x="457200" y="5638800"/>
            <a:ext cx="2057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无差错，和为：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71787" name="文本框 971786"/>
          <p:cNvSpPr txBox="1"/>
          <p:nvPr/>
        </p:nvSpPr>
        <p:spPr>
          <a:xfrm>
            <a:off x="3276600" y="5105400"/>
            <a:ext cx="441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1 0 1 1 0 1 0 1 0 0 1 1 1 1 0 1</a:t>
            </a:r>
            <a:endParaRPr lang="zh-CN" altLang="en-US" sz="1600" dirty="0"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  <p:sp>
        <p:nvSpPr>
          <p:cNvPr id="971788" name="文本框 971787"/>
          <p:cNvSpPr txBox="1"/>
          <p:nvPr/>
        </p:nvSpPr>
        <p:spPr>
          <a:xfrm>
            <a:off x="3276600" y="5715000"/>
            <a:ext cx="441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1 1 1 1 1 1 1 1 1 1 1 1 1 1 1 1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7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7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7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84" grpId="0"/>
      <p:bldP spid="971786" grpId="0"/>
      <p:bldP spid="971787" grpId="0"/>
      <p:bldP spid="9717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7682" name="标题 96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400" b="0" u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学习目的</a:t>
            </a:r>
            <a:endParaRPr lang="zh-CN" altLang="en-US" sz="4400" b="0" u="none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67683" name="文本占位符 9676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了解数据链路层服务及协议原理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差错检测和纠错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共享广播信道：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多址访问协议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链路层寻址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可靠传输</a:t>
            </a:r>
            <a:endParaRPr lang="zh-CN" altLang="en-US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各种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链路层技术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的实现</a:t>
            </a:r>
            <a:endParaRPr lang="en-US" altLang="zh-CN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2338" name="标题 7823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校验和特点：</a:t>
            </a:r>
            <a:endParaRPr lang="zh-CN" altLang="en-US" dirty="0"/>
          </a:p>
        </p:txBody>
      </p:sp>
      <p:sp>
        <p:nvSpPr>
          <p:cNvPr id="782339" name="文本占位符 7823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分组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开销小：</a:t>
            </a:r>
            <a:r>
              <a:rPr lang="zh-CN" altLang="en-US" sz="2400" b="1" dirty="0">
                <a:ea typeface="华文中宋" panose="02010600040101010101" pitchFamily="2" charset="-122"/>
              </a:rPr>
              <a:t>检查和位数比较少；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差错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检测能力弱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Tx/>
              <a:buChar char="•"/>
            </a:pPr>
            <a:r>
              <a:rPr lang="zh-CN" altLang="en-US" sz="2400" b="1" dirty="0">
                <a:ea typeface="华文中宋" panose="02010600040101010101" pitchFamily="2" charset="-122"/>
              </a:rPr>
              <a:t> 适用于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运输层</a:t>
            </a:r>
            <a:r>
              <a:rPr lang="zh-CN" altLang="en-US" sz="2400" b="1" dirty="0">
                <a:ea typeface="华文中宋" panose="02010600040101010101" pitchFamily="2" charset="-122"/>
              </a:rPr>
              <a:t>（差错检测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用软件实现</a:t>
            </a:r>
            <a:r>
              <a:rPr lang="zh-CN" altLang="en-US" sz="2400" b="1" dirty="0">
                <a:ea typeface="华文中宋" panose="02010600040101010101" pitchFamily="2" charset="-122"/>
              </a:rPr>
              <a:t>，检查和方法简单、快速）。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Tx/>
              <a:buChar char="•"/>
            </a:pPr>
            <a:r>
              <a:rPr lang="zh-CN" altLang="en-US" sz="2400" b="1" dirty="0">
                <a:ea typeface="华文中宋" panose="02010600040101010101" pitchFamily="2" charset="-122"/>
              </a:rPr>
              <a:t> 链路层的差错检测由适配器中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专用的硬件实现</a:t>
            </a:r>
            <a:r>
              <a:rPr lang="zh-CN" altLang="en-US" sz="2400" b="1" dirty="0">
                <a:ea typeface="华文中宋" panose="02010600040101010101" pitchFamily="2" charset="-122"/>
              </a:rPr>
              <a:t>，采用更强的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方法。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3362" name="标题 7833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6.2.3    </a:t>
            </a:r>
            <a:r>
              <a:rPr lang="zh-CN" altLang="en-US" dirty="0"/>
              <a:t>循环冗余检测</a:t>
            </a:r>
            <a:endParaRPr lang="zh-CN" altLang="en-US" dirty="0"/>
          </a:p>
        </p:txBody>
      </p:sp>
      <p:sp>
        <p:nvSpPr>
          <p:cNvPr id="783363" name="文本占位符 78336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计算机网络中广泛采用。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循环冗余检测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 (cyclic redundancy check)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编码：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即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多项式编码</a:t>
            </a:r>
            <a:r>
              <a:rPr lang="zh-CN" altLang="en-US" sz="2400" b="1" dirty="0">
                <a:ea typeface="华文中宋" panose="02010600040101010101" pitchFamily="2" charset="-122"/>
              </a:rPr>
              <a:t>，把要发送的比特串看作为系数是</a:t>
            </a:r>
            <a:r>
              <a:rPr lang="en-US" altLang="zh-CN" sz="2400" b="1"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或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的一个多项式，对比特串的操作看作为多项式运算。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设发送节点要把数据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）发送给接收节点。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发送方和接收方先共同选定一个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生成多项式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最高有效位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最左边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3364" name="圆角矩形标注 783363"/>
          <p:cNvSpPr/>
          <p:nvPr/>
        </p:nvSpPr>
        <p:spPr>
          <a:xfrm>
            <a:off x="3509645" y="1119505"/>
            <a:ext cx="3276600" cy="619125"/>
          </a:xfrm>
          <a:prstGeom prst="wedgeRoundRectCallout">
            <a:avLst>
              <a:gd name="adj1" fmla="val -62829"/>
              <a:gd name="adj2" fmla="val 221076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10111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endParaRPr lang="en-US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0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3363">
                                            <p:txEl>
                                              <p:charRg st="109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3363">
                                            <p:txEl>
                                              <p:charRg st="116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336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4387" name="文本占位符 784386"/>
          <p:cNvSpPr>
            <a:spLocks noGrp="1"/>
          </p:cNvSpPr>
          <p:nvPr>
            <p:ph type="body" idx="1"/>
          </p:nvPr>
        </p:nvSpPr>
        <p:spPr>
          <a:xfrm>
            <a:off x="558800" y="1308100"/>
            <a:ext cx="7772400" cy="3568700"/>
          </a:xfrm>
        </p:spPr>
        <p:txBody>
          <a:bodyPr/>
          <a:p>
            <a:pPr marL="0" indent="0">
              <a:lnSpc>
                <a:spcPct val="115000"/>
              </a:lnSpc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发送方：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计算出一个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ea typeface="华文中宋" panose="02010600040101010101" pitchFamily="2" charset="-122"/>
              </a:rPr>
              <a:t>附加比特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添加到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的后面产生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DR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 err="1">
                <a:ea typeface="华文中宋" panose="02010600040101010101" pitchFamily="2" charset="-122"/>
              </a:rPr>
              <a:t>d+r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zh-CN" sz="2400" b="1" i="1">
                <a:ea typeface="华文中宋" panose="02010600040101010101" pitchFamily="2" charset="-122"/>
              </a:rPr>
              <a:t>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能被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模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运算整除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ea typeface="华文中宋" panose="02010600040101010101" pitchFamily="2" charset="-122"/>
              </a:rPr>
              <a:t>一起发送。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</a:pPr>
            <a:r>
              <a:rPr lang="zh-CN" altLang="en-US" sz="2400" b="1" i="1" dirty="0"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接收方：</a:t>
            </a:r>
            <a:r>
              <a:rPr lang="zh-CN" altLang="en-US" sz="2400" b="1" dirty="0">
                <a:ea typeface="华文中宋" panose="02010600040101010101" pitchFamily="2" charset="-122"/>
              </a:rPr>
              <a:t>用</a:t>
            </a:r>
            <a:r>
              <a:rPr lang="en-US" altLang="zh-CN" sz="2400" b="1" i="1"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去除接收到的</a:t>
            </a:r>
            <a:r>
              <a:rPr lang="en-US" altLang="zh-CN" sz="2400" b="1" i="1">
                <a:ea typeface="华文中宋" panose="02010600040101010101" pitchFamily="2" charset="-122"/>
              </a:rPr>
              <a:t>DR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 err="1">
                <a:ea typeface="华文中宋" panose="02010600040101010101" pitchFamily="2" charset="-122"/>
              </a:rPr>
              <a:t>d+r</a:t>
            </a:r>
            <a:r>
              <a:rPr lang="zh-CN" altLang="en-US" sz="2400" b="1" dirty="0">
                <a:ea typeface="华文中宋" panose="02010600040101010101" pitchFamily="2" charset="-122"/>
              </a:rPr>
              <a:t>比特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余数非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：传输发生差错；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余数为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：传输正确，去掉尾部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位，得所需数据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4390" name="标题 7843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>
                <a:ea typeface="华文中宋" panose="02010600040101010101" pitchFamily="2" charset="-122"/>
              </a:rPr>
              <a:t>基本思想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784391" name="文本框 784390"/>
          <p:cNvSpPr txBox="1"/>
          <p:nvPr/>
        </p:nvSpPr>
        <p:spPr>
          <a:xfrm>
            <a:off x="1054100" y="5359400"/>
            <a:ext cx="3009900" cy="3667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 </a:t>
            </a:r>
            <a:r>
              <a:rPr lang="en-US" altLang="zh-CN" b="1">
                <a:latin typeface="Comic Sans MS" panose="030F0702030302020204" pitchFamily="66" charset="0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rPr>
              <a:t>要发送的数据（</a:t>
            </a:r>
            <a:r>
              <a:rPr lang="en-US" altLang="zh-CN" b="1" i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r>
              <a: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rPr>
              <a:t>位）</a:t>
            </a:r>
            <a:endParaRPr lang="zh-CN" altLang="en-US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84392" name="文本框 784391"/>
          <p:cNvSpPr txBox="1"/>
          <p:nvPr/>
        </p:nvSpPr>
        <p:spPr>
          <a:xfrm>
            <a:off x="4152900" y="5372100"/>
            <a:ext cx="2438400" cy="3667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 </a:t>
            </a:r>
            <a:r>
              <a:rPr lang="en-US" altLang="zh-CN" b="1">
                <a:latin typeface="Comic Sans MS" panose="030F0702030302020204" pitchFamily="66" charset="0"/>
                <a:ea typeface="宋体" panose="02010600030101010101" pitchFamily="2" charset="-122"/>
              </a:rPr>
              <a:t>: CRC</a:t>
            </a:r>
            <a:r>
              <a: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rPr>
              <a:t>校验（</a:t>
            </a:r>
            <a:r>
              <a:rPr lang="en-US" altLang="zh-CN" b="1" i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</a:t>
            </a:r>
            <a:r>
              <a: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rPr>
              <a:t>位）</a:t>
            </a:r>
            <a:endParaRPr lang="zh-CN" altLang="en-US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84393" name="左大括号 784392"/>
          <p:cNvSpPr/>
          <p:nvPr/>
        </p:nvSpPr>
        <p:spPr>
          <a:xfrm rot="5399957" flipH="1">
            <a:off x="3709988" y="3400425"/>
            <a:ext cx="134937" cy="5105400"/>
          </a:xfrm>
          <a:prstGeom prst="leftBrace">
            <a:avLst>
              <a:gd name="adj1" fmla="val 31529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4394" name="文本框 784393"/>
          <p:cNvSpPr txBox="1"/>
          <p:nvPr/>
        </p:nvSpPr>
        <p:spPr>
          <a:xfrm>
            <a:off x="3086100" y="6121400"/>
            <a:ext cx="18415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DR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（</a:t>
            </a:r>
            <a:r>
              <a:rPr lang="en-US" altLang="zh-CN" b="1" err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d+r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位）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8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6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84387">
                                            <p:txEl>
                                              <p:charRg st="63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86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84387">
                                            <p:txEl>
                                              <p:charRg st="86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charRg st="10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84387">
                                            <p:txEl>
                                              <p:charRg st="100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92" grpId="0" animBg="1"/>
      <p:bldP spid="7843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5410" name="标题 7854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模</a:t>
            </a:r>
            <a:r>
              <a:rPr lang="en-US" altLang="zh-CN"/>
              <a:t>2</a:t>
            </a:r>
            <a:r>
              <a:rPr lang="zh-CN" altLang="en-US" dirty="0"/>
              <a:t>运算：</a:t>
            </a:r>
            <a:endParaRPr lang="zh-CN" altLang="en-US" dirty="0"/>
          </a:p>
        </p:txBody>
      </p:sp>
      <p:sp>
        <p:nvSpPr>
          <p:cNvPr id="785411" name="文本占位符 78541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66100" cy="4648200"/>
          </a:xfrm>
        </p:spPr>
        <p:txBody>
          <a:bodyPr/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加法不进位，减法不借位</a:t>
            </a:r>
            <a:r>
              <a:rPr lang="zh-CN" altLang="en-US" sz="2400" b="1" dirty="0">
                <a:ea typeface="华文中宋" panose="02010600040101010101" pitchFamily="2" charset="-122"/>
              </a:rPr>
              <a:t>，即操作数的按位异或 </a:t>
            </a:r>
            <a:r>
              <a:rPr lang="en-US" altLang="zh-CN" sz="2400" b="1">
                <a:ea typeface="华文中宋" panose="02010600040101010101" pitchFamily="2" charset="-122"/>
              </a:rPr>
              <a:t>(XOR)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例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1011  XOR  0101=1110    </a:t>
            </a:r>
            <a:r>
              <a:rPr lang="zh-CN" altLang="en-US" sz="2400" b="1" dirty="0">
                <a:ea typeface="华文中宋" panose="02010600040101010101" pitchFamily="2" charset="-122"/>
              </a:rPr>
              <a:t>；   </a:t>
            </a:r>
            <a:r>
              <a:rPr lang="en-US" altLang="zh-CN" sz="2400" b="1">
                <a:ea typeface="华文中宋" panose="02010600040101010101" pitchFamily="2" charset="-122"/>
              </a:rPr>
              <a:t>1011-0101=1110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1001  XOR  1101=0100    </a:t>
            </a:r>
            <a:r>
              <a:rPr lang="zh-CN" altLang="en-US" sz="2400" b="1" dirty="0">
                <a:ea typeface="华文中宋" panose="02010600040101010101" pitchFamily="2" charset="-122"/>
              </a:rPr>
              <a:t>；   </a:t>
            </a:r>
            <a:r>
              <a:rPr lang="en-US" altLang="zh-CN" sz="2400" b="1">
                <a:ea typeface="华文中宋" panose="02010600040101010101" pitchFamily="2" charset="-122"/>
              </a:rPr>
              <a:t>1001-1101=0100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乘法和除法与二进制运算类似，其中加法或减法没有进位或借位。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乘以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2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，即比特模式左移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个位置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pt-BR" sz="2400" b="1" i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pt-BR" altLang="zh-CN" sz="2400" b="1" i="1" dirty="0">
                <a:ea typeface="华文中宋" panose="02010600040101010101" pitchFamily="2" charset="-122"/>
              </a:rPr>
              <a:t>          D</a:t>
            </a:r>
            <a:r>
              <a:rPr lang="pt-BR" altLang="zh-CN" sz="2400" b="1" dirty="0">
                <a:ea typeface="华文中宋" panose="02010600040101010101" pitchFamily="2" charset="-122"/>
              </a:rPr>
              <a:t>×2</a:t>
            </a:r>
            <a:r>
              <a:rPr lang="pt-BR" altLang="zh-CN" sz="2400" b="1" i="1" baseline="30000" dirty="0">
                <a:ea typeface="华文中宋" panose="02010600040101010101" pitchFamily="2" charset="-122"/>
              </a:rPr>
              <a:t>r</a:t>
            </a:r>
            <a:r>
              <a:rPr lang="pt-BR" altLang="zh-CN" sz="2400" b="1" baseline="30000" dirty="0">
                <a:ea typeface="华文中宋" panose="02010600040101010101" pitchFamily="2" charset="-122"/>
              </a:rPr>
              <a:t> </a:t>
            </a:r>
            <a:r>
              <a:rPr lang="pt-BR" altLang="zh-CN" sz="2400" b="1" dirty="0">
                <a:ea typeface="华文中宋" panose="02010600040101010101" pitchFamily="2" charset="-122"/>
              </a:rPr>
              <a:t>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 </a:t>
            </a:r>
            <a:r>
              <a:rPr lang="pt-BR" altLang="zh-CN" sz="2400" b="1" dirty="0">
                <a:ea typeface="华文中宋" panose="02010600040101010101" pitchFamily="2" charset="-122"/>
              </a:rPr>
              <a:t>= </a:t>
            </a:r>
            <a:r>
              <a:rPr lang="pt-BR" altLang="zh-CN" sz="2400" b="1" i="1" dirty="0">
                <a:ea typeface="华文中宋" panose="02010600040101010101" pitchFamily="2" charset="-122"/>
              </a:rPr>
              <a:t>D</a:t>
            </a:r>
            <a:r>
              <a:rPr lang="pt-BR" altLang="zh-CN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00</a:t>
            </a:r>
            <a:r>
              <a:rPr lang="pt-B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…</a:t>
            </a:r>
            <a:r>
              <a:rPr lang="pt-BR" altLang="zh-CN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00</a:t>
            </a:r>
            <a:r>
              <a:rPr lang="pt-BR" altLang="zh-CN" sz="2400" b="1" dirty="0">
                <a:ea typeface="华文中宋" panose="02010600040101010101" pitchFamily="2" charset="-122"/>
              </a:rPr>
              <a:t> 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</a:t>
            </a:r>
            <a:endParaRPr lang="pt-BR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pt-BR" altLang="zh-CN" sz="2400" b="1" dirty="0">
                <a:ea typeface="华文中宋" panose="02010600040101010101" pitchFamily="2" charset="-122"/>
              </a:rPr>
              <a:t>                                    = </a:t>
            </a:r>
            <a:r>
              <a:rPr lang="pt-BR" altLang="zh-CN" sz="2400" b="1" i="1" dirty="0">
                <a:ea typeface="华文中宋" panose="02010600040101010101" pitchFamily="2" charset="-122"/>
              </a:rPr>
              <a:t>DR  </a:t>
            </a:r>
            <a:r>
              <a:rPr lang="pt-BR" altLang="zh-CN" sz="2400" b="1" dirty="0">
                <a:ea typeface="华文中宋" panose="02010600040101010101" pitchFamily="2" charset="-122"/>
              </a:rPr>
              <a:t>(</a:t>
            </a:r>
            <a:r>
              <a:rPr lang="pt-BR" altLang="zh-CN" sz="2400" b="1" i="1" dirty="0">
                <a:ea typeface="华文中宋" panose="02010600040101010101" pitchFamily="2" charset="-122"/>
              </a:rPr>
              <a:t>d+r</a:t>
            </a:r>
            <a:r>
              <a:rPr lang="pt-BR" altLang="zh-CN" sz="2400" b="1" dirty="0">
                <a:ea typeface="华文中宋" panose="02010600040101010101" pitchFamily="2" charset="-122"/>
              </a:rPr>
              <a:t> </a:t>
            </a:r>
            <a:r>
              <a:rPr lang="zh-CN" altLang="pt-BR" sz="2400" b="1" dirty="0">
                <a:ea typeface="华文中宋" panose="02010600040101010101" pitchFamily="2" charset="-122"/>
              </a:rPr>
              <a:t>比特</a:t>
            </a:r>
            <a:r>
              <a:rPr lang="pt-BR" altLang="zh-CN" sz="2400" b="1" dirty="0">
                <a:ea typeface="华文中宋" panose="02010600040101010101" pitchFamily="2" charset="-122"/>
              </a:rPr>
              <a:t>)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541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28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5411">
                                            <p:txEl>
                                              <p:charRg st="28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30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5411">
                                            <p:txEl>
                                              <p:charRg st="30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78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85411">
                                            <p:txEl>
                                              <p:charRg st="78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2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85411">
                                            <p:txEl>
                                              <p:charRg st="126" end="1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56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85411">
                                            <p:txEl>
                                              <p:charRg st="156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17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5411">
                                            <p:txEl>
                                              <p:charRg st="174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charRg st="214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85411">
                                            <p:txEl>
                                              <p:charRg st="214" end="2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6434" name="标题 7864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>
                <a:ea typeface="华文中宋" panose="02010600040101010101" pitchFamily="2" charset="-122"/>
              </a:rPr>
              <a:t>计算</a:t>
            </a:r>
            <a:r>
              <a:rPr lang="pt-BR" altLang="zh-CN" sz="3600" i="1" dirty="0">
                <a:ea typeface="华文中宋" panose="02010600040101010101" pitchFamily="2" charset="-122"/>
              </a:rPr>
              <a:t>R</a:t>
            </a:r>
            <a:r>
              <a:rPr lang="zh-CN" altLang="pt-BR" sz="3600" i="1" dirty="0">
                <a:ea typeface="华文中宋" panose="02010600040101010101" pitchFamily="2" charset="-122"/>
              </a:rPr>
              <a:t>（</a:t>
            </a:r>
            <a:r>
              <a:rPr lang="pt-BR" altLang="zh-CN" sz="3600" i="1" dirty="0">
                <a:ea typeface="华文中宋" panose="02010600040101010101" pitchFamily="2" charset="-122"/>
              </a:rPr>
              <a:t>CRC</a:t>
            </a:r>
            <a:r>
              <a:rPr lang="zh-CN" altLang="pt-BR" sz="3600" i="1" dirty="0">
                <a:ea typeface="华文中宋" panose="02010600040101010101" pitchFamily="2" charset="-122"/>
              </a:rPr>
              <a:t>比特）</a:t>
            </a:r>
            <a:r>
              <a:rPr lang="zh-CN" altLang="pt-BR" sz="3600" dirty="0">
                <a:ea typeface="华文中宋" panose="02010600040101010101" pitchFamily="2" charset="-122"/>
              </a:rPr>
              <a:t>：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786435" name="文本占位符 7864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pt-BR" altLang="zh-CN" sz="2400" b="1" i="1" dirty="0">
                <a:ea typeface="华文中宋" panose="02010600040101010101" pitchFamily="2" charset="-122"/>
              </a:rPr>
              <a:t>DR</a:t>
            </a:r>
            <a:r>
              <a:rPr lang="zh-CN" altLang="pt-BR" sz="2400" b="1" dirty="0">
                <a:ea typeface="华文中宋" panose="02010600040101010101" pitchFamily="2" charset="-122"/>
              </a:rPr>
              <a:t>能被</a:t>
            </a:r>
            <a:r>
              <a:rPr lang="pt-BR" altLang="zh-CN" sz="2400" b="1" i="1" dirty="0">
                <a:ea typeface="华文中宋" panose="02010600040101010101" pitchFamily="2" charset="-122"/>
              </a:rPr>
              <a:t>G</a:t>
            </a:r>
            <a:r>
              <a:rPr lang="zh-CN" altLang="pt-BR" sz="2400" b="1" dirty="0">
                <a:ea typeface="华文中宋" panose="02010600040101010101" pitchFamily="2" charset="-122"/>
              </a:rPr>
              <a:t>模</a:t>
            </a:r>
            <a:r>
              <a:rPr lang="pt-BR" altLang="zh-CN" sz="2400" b="1" dirty="0">
                <a:ea typeface="华文中宋" panose="02010600040101010101" pitchFamily="2" charset="-122"/>
              </a:rPr>
              <a:t>2</a:t>
            </a:r>
            <a:r>
              <a:rPr lang="zh-CN" altLang="pt-BR" sz="2400" b="1" dirty="0">
                <a:ea typeface="华文中宋" panose="02010600040101010101" pitchFamily="2" charset="-122"/>
              </a:rPr>
              <a:t>运算整除：即</a:t>
            </a:r>
            <a:endParaRPr lang="zh-CN" altLang="pt-BR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pt-BR" altLang="zh-CN" sz="2400" b="1" i="1" dirty="0">
                <a:ea typeface="华文中宋" panose="02010600040101010101" pitchFamily="2" charset="-122"/>
              </a:rPr>
              <a:t>               D</a:t>
            </a:r>
            <a:r>
              <a:rPr lang="pt-BR" altLang="zh-CN" sz="2400" b="1" dirty="0">
                <a:ea typeface="华文中宋" panose="02010600040101010101" pitchFamily="2" charset="-122"/>
              </a:rPr>
              <a:t>×2</a:t>
            </a:r>
            <a:r>
              <a:rPr lang="pt-BR" altLang="zh-CN" sz="2400" b="1" i="1" baseline="30000" dirty="0">
                <a:ea typeface="华文中宋" panose="02010600040101010101" pitchFamily="2" charset="-122"/>
              </a:rPr>
              <a:t>r</a:t>
            </a:r>
            <a:r>
              <a:rPr lang="pt-BR" altLang="zh-CN" sz="2400" b="1" dirty="0">
                <a:ea typeface="华文中宋" panose="02010600040101010101" pitchFamily="2" charset="-122"/>
              </a:rPr>
              <a:t>  XOR  </a:t>
            </a:r>
            <a:r>
              <a:rPr lang="pt-BR" altLang="zh-CN" sz="2400" b="1" i="1" dirty="0">
                <a:ea typeface="华文中宋" panose="02010600040101010101" pitchFamily="2" charset="-122"/>
              </a:rPr>
              <a:t>R = nG</a:t>
            </a:r>
            <a:endParaRPr lang="pt-BR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pt-BR" sz="2400" b="1" dirty="0">
                <a:ea typeface="华文中宋" panose="02010600040101010101" pitchFamily="2" charset="-122"/>
              </a:rPr>
              <a:t>等式两边都用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异或，得到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 </a:t>
            </a:r>
            <a:r>
              <a:rPr lang="en-US" altLang="zh-CN" sz="2400" b="1" i="1">
                <a:ea typeface="华文中宋" panose="02010600040101010101" pitchFamily="2" charset="-122"/>
              </a:rPr>
              <a:t>D</a:t>
            </a:r>
            <a:r>
              <a:rPr lang="en-US" altLang="zh-CN" sz="2400" b="1">
                <a:ea typeface="华文中宋" panose="02010600040101010101" pitchFamily="2" charset="-122"/>
              </a:rPr>
              <a:t>×2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= </a:t>
            </a:r>
            <a:r>
              <a:rPr lang="en-US" altLang="zh-CN" sz="2400" b="1" i="1" err="1">
                <a:ea typeface="华文中宋" panose="02010600040101010101" pitchFamily="2" charset="-122"/>
              </a:rPr>
              <a:t>nG</a:t>
            </a:r>
            <a:r>
              <a:rPr lang="en-US" altLang="zh-CN" sz="2400" b="1">
                <a:ea typeface="华文中宋" panose="02010600040101010101" pitchFamily="2" charset="-122"/>
              </a:rPr>
              <a:t>  XOR  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   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即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用</a:t>
            </a:r>
            <a:r>
              <a:rPr lang="en-US" altLang="zh-CN" sz="2400" b="1" i="1" u="sng">
                <a:ea typeface="华文中宋" panose="02010600040101010101" pitchFamily="2" charset="-122"/>
              </a:rPr>
              <a:t>G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来除</a:t>
            </a:r>
            <a:r>
              <a:rPr lang="en-US" altLang="zh-CN" sz="2400" b="1" i="1" u="sng">
                <a:ea typeface="华文中宋" panose="02010600040101010101" pitchFamily="2" charset="-122"/>
              </a:rPr>
              <a:t>D</a:t>
            </a:r>
            <a:r>
              <a:rPr lang="en-US" altLang="zh-CN" sz="2400" b="1" u="sng">
                <a:ea typeface="华文中宋" panose="02010600040101010101" pitchFamily="2" charset="-122"/>
              </a:rPr>
              <a:t>×2</a:t>
            </a:r>
            <a:r>
              <a:rPr lang="en-US" altLang="zh-CN" sz="2400" b="1" i="1" u="sng" baseline="30000">
                <a:ea typeface="华文中宋" panose="02010600040101010101" pitchFamily="2" charset="-122"/>
              </a:rPr>
              <a:t>r</a:t>
            </a:r>
            <a:r>
              <a:rPr lang="zh-CN" altLang="en-US" sz="2400" b="1" u="sng" dirty="0">
                <a:ea typeface="华文中宋" panose="02010600040101010101" pitchFamily="2" charset="-122"/>
              </a:rPr>
              <a:t>，余数值刚好为</a:t>
            </a:r>
            <a:r>
              <a:rPr lang="en-US" altLang="zh-CN" sz="2400" b="1" i="1" u="sng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的计算：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将数据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后面添加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，除以给定的生成多项式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，所得余数即为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位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5">
                                            <p:txEl>
                                              <p:charRg st="12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6435">
                                            <p:txEl>
                                              <p:charRg st="123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7458" name="标题 7874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787459" name="文本占位符 787458"/>
          <p:cNvSpPr>
            <a:spLocks noGrp="1"/>
          </p:cNvSpPr>
          <p:nvPr>
            <p:ph type="body" idx="1"/>
          </p:nvPr>
        </p:nvSpPr>
        <p:spPr>
          <a:xfrm>
            <a:off x="571500" y="1397000"/>
            <a:ext cx="7772400" cy="736600"/>
          </a:xfrm>
        </p:spPr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 </a:t>
            </a:r>
            <a:r>
              <a:rPr lang="en-US" altLang="zh-CN" sz="2400" b="1" i="1"/>
              <a:t>D </a:t>
            </a:r>
            <a:r>
              <a:rPr lang="en-US" altLang="zh-CN" sz="2400" b="1"/>
              <a:t>= 101110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d </a:t>
            </a:r>
            <a:r>
              <a:rPr lang="en-US" altLang="zh-CN" sz="2400" b="1"/>
              <a:t>= 6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G </a:t>
            </a:r>
            <a:r>
              <a:rPr lang="en-US" altLang="zh-CN" sz="2400" b="1"/>
              <a:t>= 1001</a:t>
            </a:r>
            <a:r>
              <a:rPr lang="zh-CN" altLang="en-US" sz="2400" b="1" dirty="0"/>
              <a:t>，</a:t>
            </a:r>
            <a:r>
              <a:rPr lang="en-US" altLang="zh-CN" sz="2400" b="1" i="1"/>
              <a:t>r </a:t>
            </a:r>
            <a:r>
              <a:rPr lang="en-US" altLang="zh-CN" sz="2400" b="1"/>
              <a:t>= 3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787461" name="文本框 787460"/>
          <p:cNvSpPr txBox="1"/>
          <p:nvPr/>
        </p:nvSpPr>
        <p:spPr>
          <a:xfrm>
            <a:off x="520700" y="5054600"/>
            <a:ext cx="43815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实际传输的数据形式是： 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101110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011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87462" name="图片 787461" descr="525 CRC 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1960563"/>
            <a:ext cx="3586163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7463" name="直接连接符 787462"/>
          <p:cNvSpPr/>
          <p:nvPr/>
        </p:nvSpPr>
        <p:spPr>
          <a:xfrm>
            <a:off x="5791200" y="2641600"/>
            <a:ext cx="11557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4" name="直接连接符 787463"/>
          <p:cNvSpPr/>
          <p:nvPr/>
        </p:nvSpPr>
        <p:spPr>
          <a:xfrm>
            <a:off x="4711700" y="2628900"/>
            <a:ext cx="7366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5" name="直接连接符 787464"/>
          <p:cNvSpPr/>
          <p:nvPr/>
        </p:nvSpPr>
        <p:spPr>
          <a:xfrm>
            <a:off x="6921500" y="6096000"/>
            <a:ext cx="7239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7466" name="矩形 787465"/>
          <p:cNvSpPr/>
          <p:nvPr/>
        </p:nvSpPr>
        <p:spPr>
          <a:xfrm>
            <a:off x="7023100" y="2298700"/>
            <a:ext cx="622300" cy="30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87467" name="椭圆形标注 787466"/>
          <p:cNvSpPr/>
          <p:nvPr/>
        </p:nvSpPr>
        <p:spPr>
          <a:xfrm>
            <a:off x="4829175" y="647700"/>
            <a:ext cx="1352550" cy="438150"/>
          </a:xfrm>
          <a:prstGeom prst="wedgeEllipseCallout">
            <a:avLst>
              <a:gd name="adj1" fmla="val -45657"/>
              <a:gd name="adj2" fmla="val 1460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7468" name="椭圆形标注 787467"/>
          <p:cNvSpPr/>
          <p:nvPr/>
        </p:nvSpPr>
        <p:spPr>
          <a:xfrm>
            <a:off x="6543675" y="704850"/>
            <a:ext cx="1990725" cy="723900"/>
          </a:xfrm>
          <a:prstGeom prst="wedgeEllipseCallout">
            <a:avLst>
              <a:gd name="adj1" fmla="val -8773"/>
              <a:gd name="adj2" fmla="val 1725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后添加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7469" name="椭圆形标注 787468"/>
          <p:cNvSpPr/>
          <p:nvPr/>
        </p:nvSpPr>
        <p:spPr>
          <a:xfrm>
            <a:off x="7696200" y="5019675"/>
            <a:ext cx="1095375" cy="485775"/>
          </a:xfrm>
          <a:prstGeom prst="wedgeEllipseCallout">
            <a:avLst>
              <a:gd name="adj1" fmla="val -57681"/>
              <a:gd name="adj2" fmla="val 11111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8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746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7" grpId="0" animBg="1"/>
      <p:bldP spid="787468" grpId="0" animBg="1"/>
      <p:bldP spid="78746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8482" name="标题 7884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88483" name="文本占位符 7884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 b="1" dirty="0"/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生成多项式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G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的选择：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有</a:t>
            </a:r>
            <a:r>
              <a:rPr lang="en-US" altLang="zh-CN" sz="2400" b="1">
                <a:ea typeface="华文中宋" panose="02010600040101010101" pitchFamily="2" charset="-122"/>
              </a:rPr>
              <a:t>8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32 </a:t>
            </a:r>
            <a:r>
              <a:rPr lang="zh-CN" altLang="en-US" sz="2400" b="1" dirty="0">
                <a:ea typeface="华文中宋" panose="02010600040101010101" pitchFamily="2" charset="-122"/>
              </a:rPr>
              <a:t>比特生成多项式</a:t>
            </a:r>
            <a:r>
              <a:rPr lang="en-US" altLang="zh-CN" sz="2400" b="1" i="1">
                <a:ea typeface="华文中宋" panose="02010600040101010101" pitchFamily="2" charset="-122"/>
              </a:rPr>
              <a:t>G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8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的</a:t>
            </a:r>
            <a:r>
              <a:rPr lang="en-US" altLang="zh-CN" sz="2400" b="1">
                <a:ea typeface="华文中宋" panose="02010600040101010101" pitchFamily="2" charset="-122"/>
              </a:rPr>
              <a:t>CRC</a:t>
            </a:r>
            <a:r>
              <a:rPr lang="zh-CN" altLang="en-US" sz="2400" b="1" dirty="0">
                <a:ea typeface="华文中宋" panose="02010600040101010101" pitchFamily="2" charset="-122"/>
              </a:rPr>
              <a:t>用于保护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信元首部；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32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的标准</a:t>
            </a:r>
            <a:r>
              <a:rPr lang="en-US" altLang="zh-CN" sz="2400" b="1">
                <a:ea typeface="华文中宋" panose="02010600040101010101" pitchFamily="2" charset="-122"/>
              </a:rPr>
              <a:t>CRC-32</a:t>
            </a:r>
            <a:r>
              <a:rPr lang="zh-CN" altLang="en-US" sz="2400" b="1" dirty="0">
                <a:ea typeface="华文中宋" panose="02010600040101010101" pitchFamily="2" charset="-122"/>
              </a:rPr>
              <a:t>用于链路级协议：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zh-CN" sz="2400" b="1" i="1">
                <a:ea typeface="华文中宋" panose="02010600040101010101" pitchFamily="2" charset="-122"/>
              </a:rPr>
              <a:t>     G</a:t>
            </a:r>
            <a:r>
              <a:rPr lang="en-US" altLang="zh-CN" sz="2400" b="1">
                <a:ea typeface="华文中宋" panose="02010600040101010101" pitchFamily="2" charset="-122"/>
              </a:rPr>
              <a:t>CRC-32 = 100000100110000010001110110110111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CRC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特点：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b="1" dirty="0"/>
              <a:t>   </a:t>
            </a:r>
            <a:r>
              <a:rPr lang="zh-CN" altLang="en-US" sz="2400" b="1" dirty="0">
                <a:ea typeface="华文中宋" panose="02010600040101010101" pitchFamily="2" charset="-122"/>
              </a:rPr>
              <a:t>能检测小于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+1 </a:t>
            </a:r>
            <a:r>
              <a:rPr lang="zh-CN" altLang="en-US" sz="2400" b="1" dirty="0">
                <a:ea typeface="华文中宋" panose="02010600040101010101" pitchFamily="2" charset="-122"/>
              </a:rPr>
              <a:t>位的突发差错、任何奇数个差错。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大于</a:t>
            </a:r>
            <a:r>
              <a:rPr lang="en-US" altLang="zh-CN" sz="2400" b="1" dirty="0">
                <a:ea typeface="华文中宋" panose="02010600040101010101" pitchFamily="2" charset="-122"/>
              </a:rPr>
              <a:t>r+1</a:t>
            </a:r>
            <a:r>
              <a:rPr lang="zh-CN" altLang="en-US" sz="2400" b="1" dirty="0">
                <a:ea typeface="华文中宋" panose="02010600040101010101" pitchFamily="2" charset="-122"/>
              </a:rPr>
              <a:t>呢？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8482" name="标题 7884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88483" name="文本占位符 7884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en-US" altLang="zh-CN" sz="2400" b="1" dirty="0">
                <a:ea typeface="华文中宋" panose="02010600040101010101" pitchFamily="2" charset="-122"/>
              </a:rPr>
              <a:t>&lt;D,R&gt;=10110011010</a:t>
            </a:r>
            <a:endParaRPr lang="en-US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华文中宋" panose="02010600040101010101" pitchFamily="2" charset="-122"/>
              </a:rPr>
              <a:t>G(x)=x</a:t>
            </a:r>
            <a:r>
              <a:rPr lang="en-US" altLang="zh-CN" sz="2400" b="1" baseline="30000" dirty="0">
                <a:ea typeface="华文中宋" panose="02010600040101010101" pitchFamily="2" charset="-122"/>
              </a:rPr>
              <a:t>4</a:t>
            </a:r>
            <a:r>
              <a:rPr lang="en-US" altLang="zh-CN" sz="2400" b="1" dirty="0">
                <a:ea typeface="华文中宋" panose="02010600040101010101" pitchFamily="2" charset="-122"/>
              </a:rPr>
              <a:t>+x</a:t>
            </a:r>
            <a:r>
              <a:rPr lang="en-US" altLang="zh-CN" sz="2400" b="1" baseline="30000" dirty="0">
                <a:ea typeface="华文中宋" panose="02010600040101010101" pitchFamily="2" charset="-122"/>
              </a:rPr>
              <a:t>3</a:t>
            </a:r>
            <a:r>
              <a:rPr lang="en-US" altLang="zh-CN" sz="2400" b="1" dirty="0">
                <a:ea typeface="华文中宋" panose="02010600040101010101" pitchFamily="2" charset="-122"/>
              </a:rPr>
              <a:t>+1</a:t>
            </a:r>
            <a:endParaRPr lang="en-US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是否</a:t>
            </a:r>
            <a:r>
              <a:rPr lang="zh-CN" altLang="en-US" sz="2400" b="1" dirty="0">
                <a:ea typeface="华文中宋" panose="02010600040101010101" pitchFamily="2" charset="-122"/>
              </a:rPr>
              <a:t>出错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8482" name="标题 7884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788483" name="文本占位符 78848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en-US" altLang="zh-CN" sz="2400" b="1" dirty="0">
                <a:ea typeface="华文中宋" panose="02010600040101010101" pitchFamily="2" charset="-122"/>
              </a:rPr>
              <a:t>1101011011</a:t>
            </a:r>
            <a:endParaRPr lang="en-US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生成多项式</a:t>
            </a:r>
            <a:r>
              <a:rPr lang="en-US" altLang="zh-CN" sz="2400" b="1" dirty="0">
                <a:ea typeface="华文中宋" panose="02010600040101010101" pitchFamily="2" charset="-122"/>
              </a:rPr>
              <a:t>10011</a:t>
            </a:r>
            <a:endParaRPr lang="en-US" altLang="zh-CN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求</a:t>
            </a:r>
            <a:r>
              <a:rPr lang="en-US" altLang="zh-CN" sz="2400" b="1" dirty="0">
                <a:ea typeface="华文中宋" panose="02010600040101010101" pitchFamily="2" charset="-122"/>
              </a:rPr>
              <a:t>R</a:t>
            </a:r>
            <a:endParaRPr lang="en-US" altLang="zh-CN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286000" y="3180080"/>
            <a:ext cx="457200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 dirty="0">
                <a:ea typeface="华文中宋" panose="02010600040101010101" pitchFamily="2" charset="-122"/>
                <a:sym typeface="+mn-ea"/>
              </a:rPr>
              <a:t>1101011011   1110</a:t>
            </a:r>
            <a:endParaRPr lang="en-US" altLang="zh-CN" sz="2400" b="1" dirty="0">
              <a:ea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0594" name="标题 7505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6.1 </a:t>
            </a:r>
            <a:r>
              <a:rPr lang="zh-CN" altLang="en-US" u="none" dirty="0"/>
              <a:t>概述和服务</a:t>
            </a:r>
            <a:endParaRPr lang="zh-CN" altLang="en-US" u="none" dirty="0"/>
          </a:p>
        </p:txBody>
      </p:sp>
      <p:sp>
        <p:nvSpPr>
          <p:cNvPr id="750595" name="文本占位符 750594"/>
          <p:cNvSpPr>
            <a:spLocks noGrp="1"/>
          </p:cNvSpPr>
          <p:nvPr>
            <p:ph type="body" idx="1"/>
          </p:nvPr>
        </p:nvSpPr>
        <p:spPr>
          <a:xfrm>
            <a:off x="165100" y="1397000"/>
            <a:ext cx="4254500" cy="5118100"/>
          </a:xfrm>
        </p:spPr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节点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(node)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主机和路由器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(link)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连接相邻节点的通信信道。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链路层传输数据报的过程：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沿端到端路径上的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每段独立的链路传输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发送节点</a:t>
            </a:r>
            <a:r>
              <a:rPr lang="zh-CN" altLang="en-US" sz="2400" b="1" dirty="0">
                <a:ea typeface="华文中宋" panose="02010600040101010101" pitchFamily="2" charset="-122"/>
              </a:rPr>
              <a:t>先将数据报封装成链路层帧，发送到链路上；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接收节点</a:t>
            </a:r>
            <a:r>
              <a:rPr lang="zh-CN" altLang="en-US" sz="2400" b="1" dirty="0">
                <a:ea typeface="华文中宋" panose="02010600040101010101" pitchFamily="2" charset="-122"/>
              </a:rPr>
              <a:t>接收该帧，并提取出数据报。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50596" name="图片 750595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0" y="1270000"/>
            <a:ext cx="4721225" cy="449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0597" name="直接连接符 750596"/>
          <p:cNvSpPr/>
          <p:nvPr/>
        </p:nvSpPr>
        <p:spPr>
          <a:xfrm>
            <a:off x="4940300" y="2260600"/>
            <a:ext cx="850900" cy="2794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598" name="直接连接符 750597"/>
          <p:cNvSpPr/>
          <p:nvPr/>
        </p:nvSpPr>
        <p:spPr>
          <a:xfrm flipV="1">
            <a:off x="6451600" y="2527300"/>
            <a:ext cx="800100" cy="12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599" name="直接连接符 750598"/>
          <p:cNvSpPr/>
          <p:nvPr/>
        </p:nvSpPr>
        <p:spPr>
          <a:xfrm>
            <a:off x="7861300" y="2616200"/>
            <a:ext cx="431800" cy="266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0600" name="圆角矩形标注 750599"/>
          <p:cNvSpPr/>
          <p:nvPr/>
        </p:nvSpPr>
        <p:spPr>
          <a:xfrm>
            <a:off x="5080000" y="3098800"/>
            <a:ext cx="787400" cy="431800"/>
          </a:xfrm>
          <a:prstGeom prst="wedgeRoundRectCallout">
            <a:avLst>
              <a:gd name="adj1" fmla="val 53829"/>
              <a:gd name="adj2" fmla="val 1794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节点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50601" name="圆角矩形标注 750600"/>
          <p:cNvSpPr/>
          <p:nvPr/>
        </p:nvSpPr>
        <p:spPr>
          <a:xfrm>
            <a:off x="6477000" y="1536700"/>
            <a:ext cx="787400" cy="431800"/>
          </a:xfrm>
          <a:prstGeom prst="wedgeRoundRectCallout">
            <a:avLst>
              <a:gd name="adj1" fmla="val -2620"/>
              <a:gd name="adj2" fmla="val 1794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链路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50602" name="文本框 750601"/>
          <p:cNvSpPr txBox="1"/>
          <p:nvPr/>
        </p:nvSpPr>
        <p:spPr>
          <a:xfrm>
            <a:off x="2743200" y="5727700"/>
            <a:ext cx="3797300" cy="831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  <a:hlinkClick r:id="" action="ppaction://customshow?id=40&amp;return=true"/>
              </a:rPr>
              <a:t>5.1.1  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hlinkClick r:id="" action="ppaction://customshow?id=40&amp;return=true"/>
              </a:rPr>
              <a:t>链路层提供的服务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  <a:hlinkClick r:id="" action="ppaction://customshow?id=41&amp;return=true"/>
              </a:rPr>
              <a:t>5.1.2  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hlinkClick r:id="" action="ppaction://customshow?id=41&amp;return=true"/>
              </a:rPr>
              <a:t>适配器通信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39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0595">
                                            <p:txEl>
                                              <p:charRg st="39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52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0595">
                                            <p:txEl>
                                              <p:charRg st="52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83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0595">
                                            <p:txEl>
                                              <p:charRg st="83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charRg st="108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50595">
                                            <p:txEl>
                                              <p:charRg st="108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5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60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89506" name="标题 7895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6.3   </a:t>
            </a:r>
            <a:r>
              <a:rPr lang="zh-CN" altLang="en-US" u="none" dirty="0"/>
              <a:t>多（址）路访问协议</a:t>
            </a:r>
            <a:endParaRPr lang="zh-CN" altLang="en-US" u="none" dirty="0"/>
          </a:p>
        </p:txBody>
      </p:sp>
      <p:sp>
        <p:nvSpPr>
          <p:cNvPr id="789507" name="文本占位符 789506"/>
          <p:cNvSpPr>
            <a:spLocks noGrp="1"/>
          </p:cNvSpPr>
          <p:nvPr>
            <p:ph type="body" idx="1"/>
          </p:nvPr>
        </p:nvSpPr>
        <p:spPr>
          <a:xfrm>
            <a:off x="533400" y="1384300"/>
            <a:ext cx="7772400" cy="48641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两种网络链路：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点对点链路：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链路两端各一个节点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。一个发送和一个接收。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如，点对点协议</a:t>
            </a:r>
            <a:r>
              <a:rPr lang="en-US" altLang="zh-CN" sz="2400" b="1">
                <a:ea typeface="华文中宋" panose="02010600040101010101" pitchFamily="2" charset="-122"/>
              </a:rPr>
              <a:t>PPP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多个节点连接到一个共享的广播信道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u="sng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           广播：</a:t>
            </a:r>
            <a:r>
              <a:rPr lang="zh-CN" altLang="en-US" sz="2400" b="1" dirty="0">
                <a:ea typeface="华文中宋" panose="02010600040101010101" pitchFamily="2" charset="-122"/>
              </a:rPr>
              <a:t>任何一个节点传输一帧时，信号在信道上广播，其他节点都可以收到一个拷贝。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常用于局域网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中，如以太网和无线局域网。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本节主要学习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广播链路的信道共享技术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9507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35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9507">
                                            <p:txEl>
                                              <p:charRg st="35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59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9507">
                                            <p:txEl>
                                              <p:charRg st="59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83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9507">
                                            <p:txEl>
                                              <p:charRg st="83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134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89507">
                                            <p:txEl>
                                              <p:charRg st="134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charRg st="16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89507">
                                            <p:txEl>
                                              <p:charRg st="169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0530" name="标题 7905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广播信道要解决问题</a:t>
            </a:r>
            <a:endParaRPr lang="zh-CN" altLang="en-US" dirty="0"/>
          </a:p>
        </p:txBody>
      </p:sp>
      <p:sp>
        <p:nvSpPr>
          <p:cNvPr id="790531" name="文本占位符 790530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772400" cy="4902200"/>
          </a:xfrm>
        </p:spPr>
        <p:txBody>
          <a:bodyPr/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传统的广播电视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是单向的广播，一个固定的节点向许多接收节点发送。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计算机网络：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广播信道上的节点都能够发送和接收。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好比许多人聚集在一起交谈（空气是广播媒体）。解决“谁在什么时候获得说话权力”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向信道发送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多路访问问题：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协调多个发送和接收节点对共享广播信道的访问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相关技术是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多路访问协议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>
                                            <p:txEl>
                                              <p:charRg st="115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0531">
                                            <p:txEl>
                                              <p:charRg st="115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>
                                            <p:txEl>
                                              <p:charRg st="148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0531">
                                            <p:txEl>
                                              <p:charRg st="148" end="1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1554" name="标题 7915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</a:t>
            </a:r>
            <a:endParaRPr lang="zh-CN" altLang="en-US" dirty="0"/>
          </a:p>
        </p:txBody>
      </p:sp>
      <p:sp>
        <p:nvSpPr>
          <p:cNvPr id="791555" name="文本占位符 791554"/>
          <p:cNvSpPr>
            <a:spLocks noGrp="1"/>
          </p:cNvSpPr>
          <p:nvPr>
            <p:ph type="body" idx="1"/>
          </p:nvPr>
        </p:nvSpPr>
        <p:spPr>
          <a:xfrm>
            <a:off x="533400" y="1371600"/>
            <a:ext cx="7975600" cy="4876800"/>
          </a:xfrm>
        </p:spPr>
        <p:txBody>
          <a:bodyPr/>
          <a:p>
            <a:pPr marL="0" indent="0">
              <a:lnSpc>
                <a:spcPct val="130000"/>
              </a:lnSpc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目的：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协调多个节点在共享广播信道上的传输。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避免多个节点同时</a:t>
            </a:r>
            <a:r>
              <a:rPr lang="zh-CN" altLang="en-US" sz="2400" b="1" dirty="0">
                <a:ea typeface="华文中宋" panose="02010600040101010101" pitchFamily="2" charset="-122"/>
              </a:rPr>
              <a:t>使用信道，发生冲突（碰撞），产生互相干扰。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冲突（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collide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两个以上的节点同时传输帧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，使接收方收不到正确的帧（所有冲突的帧都受损丢失）。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造成广播信道时间的浪费。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多路访问协议可用于许多不同的网络环境，如有线和无线局域网、卫星网等。如图</a:t>
            </a:r>
            <a:r>
              <a:rPr lang="en-US" altLang="zh-CN" sz="2400" b="1">
                <a:ea typeface="华文中宋" panose="02010600040101010101" pitchFamily="2" charset="-122"/>
              </a:rPr>
              <a:t>5-9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58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1555">
                                            <p:txEl>
                                              <p:charRg st="58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10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1555">
                                            <p:txEl>
                                              <p:charRg st="109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charRg st="13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91555">
                                            <p:txEl>
                                              <p:charRg st="139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2580" name="标题 79257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pic>
        <p:nvPicPr>
          <p:cNvPr id="792581" name="图片 79258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0" y="1658938"/>
            <a:ext cx="4927600" cy="4157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4626" name="标题 7946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多路访问协议类型（三类）</a:t>
            </a:r>
            <a:endParaRPr lang="zh-CN" altLang="en-US" dirty="0"/>
          </a:p>
        </p:txBody>
      </p:sp>
      <p:sp>
        <p:nvSpPr>
          <p:cNvPr id="794627" name="文本占位符 7946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信道划分协议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把信道划分为小</a:t>
            </a:r>
            <a:r>
              <a:rPr lang="en-US" altLang="zh-CN" b="1">
                <a:ea typeface="华文中宋" panose="02010600040101010101" pitchFamily="2" charset="-122"/>
              </a:rPr>
              <a:t>“</a:t>
            </a:r>
            <a:r>
              <a:rPr lang="zh-CN" altLang="en-US" b="1" dirty="0">
                <a:ea typeface="华文中宋" panose="02010600040101010101" pitchFamily="2" charset="-122"/>
              </a:rPr>
              <a:t>片” </a:t>
            </a:r>
            <a:r>
              <a:rPr lang="en-US" altLang="zh-CN" b="1">
                <a:ea typeface="华文中宋" panose="02010600040101010101" pitchFamily="2" charset="-122"/>
              </a:rPr>
              <a:t>(</a:t>
            </a:r>
            <a:r>
              <a:rPr lang="zh-CN" altLang="en-US" b="1" dirty="0">
                <a:ea typeface="华文中宋" panose="02010600040101010101" pitchFamily="2" charset="-122"/>
              </a:rPr>
              <a:t>时隙</a:t>
            </a:r>
            <a:r>
              <a:rPr lang="en-US" altLang="zh-CN" b="1">
                <a:ea typeface="华文中宋" panose="02010600040101010101" pitchFamily="2" charset="-122"/>
              </a:rPr>
              <a:t>)</a:t>
            </a:r>
            <a:endParaRPr lang="en-US" altLang="zh-CN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给节点分配专用的小</a:t>
            </a:r>
            <a:r>
              <a:rPr lang="en-US" altLang="zh-CN" b="1">
                <a:ea typeface="华文中宋" panose="02010600040101010101" pitchFamily="2" charset="-122"/>
              </a:rPr>
              <a:t>“</a:t>
            </a:r>
            <a:r>
              <a:rPr lang="zh-CN" altLang="en-US" b="1" dirty="0">
                <a:ea typeface="华文中宋" panose="02010600040101010101" pitchFamily="2" charset="-122"/>
              </a:rPr>
              <a:t>片” </a:t>
            </a:r>
            <a:endParaRPr lang="en-US" altLang="zh-CN" b="1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随机访问协议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不划分信道，允许冲突</a:t>
            </a:r>
            <a:endParaRPr lang="en-US" altLang="zh-CN" b="1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能从冲突中“恢复</a:t>
            </a:r>
            <a:r>
              <a:rPr lang="en-US" altLang="zh-CN" b="1">
                <a:ea typeface="华文中宋" panose="02010600040101010101" pitchFamily="2" charset="-122"/>
              </a:rPr>
              <a:t>”</a:t>
            </a:r>
            <a:endParaRPr lang="en-US" altLang="zh-CN" b="1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轮流协议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lvl="1"/>
            <a:r>
              <a:rPr lang="zh-CN" altLang="en-US" b="1" dirty="0">
                <a:ea typeface="华文中宋" panose="02010600040101010101" pitchFamily="2" charset="-122"/>
              </a:rPr>
              <a:t>通过轮流访问信道避免冲突，要发送的节点越多轮流时间越长</a:t>
            </a:r>
            <a:endParaRPr lang="en-US" altLang="zh-CN" b="1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462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7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4627">
                                            <p:txEl>
                                              <p:charRg st="7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23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4627">
                                            <p:txEl>
                                              <p:charRg st="23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37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4627">
                                            <p:txEl>
                                              <p:charRg st="37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4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94627">
                                            <p:txEl>
                                              <p:charRg st="44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94627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65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94627">
                                            <p:txEl>
                                              <p:charRg st="65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charRg st="70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4627">
                                            <p:txEl>
                                              <p:charRg st="70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5650" name="标题 7956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多路访问协议的理想特性</a:t>
            </a:r>
            <a:endParaRPr lang="zh-CN" altLang="en-US" dirty="0"/>
          </a:p>
        </p:txBody>
      </p:sp>
      <p:sp>
        <p:nvSpPr>
          <p:cNvPr id="795651" name="文本占位符 795650"/>
          <p:cNvSpPr>
            <a:spLocks noGrp="1"/>
          </p:cNvSpPr>
          <p:nvPr>
            <p:ph type="body" idx="1"/>
          </p:nvPr>
        </p:nvSpPr>
        <p:spPr>
          <a:xfrm>
            <a:off x="533400" y="1422400"/>
            <a:ext cx="7912100" cy="5181600"/>
          </a:xfrm>
        </p:spPr>
        <p:txBody>
          <a:bodyPr/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设广播信道的速率为</a:t>
            </a:r>
            <a:r>
              <a:rPr lang="en-US" altLang="zh-CN" sz="2400" b="1">
                <a:ea typeface="华文中宋" panose="02010600040101010101" pitchFamily="2" charset="-122"/>
              </a:rPr>
              <a:t>R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只有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一个节点发送数据</a:t>
            </a:r>
            <a:r>
              <a:rPr lang="zh-CN" altLang="en-US" sz="2400" b="1" dirty="0">
                <a:ea typeface="华文中宋" panose="02010600040101010101" pitchFamily="2" charset="-122"/>
              </a:rPr>
              <a:t>时：     该节点的吞吐量为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M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个节点发送数据</a:t>
            </a:r>
            <a:r>
              <a:rPr lang="zh-CN" altLang="en-US" sz="2400" b="1" dirty="0">
                <a:ea typeface="华文中宋" panose="02010600040101010101" pitchFamily="2" charset="-122"/>
              </a:rPr>
              <a:t>时：每个节点吞吐量为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 /M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协议是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去中心化的</a:t>
            </a:r>
            <a:r>
              <a:rPr lang="zh-CN" altLang="en-US" sz="2400" b="1" dirty="0">
                <a:ea typeface="华文中宋" panose="02010600040101010101" pitchFamily="2" charset="-122"/>
              </a:rPr>
              <a:t>：不需要主节点协调传输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协议是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简单的</a:t>
            </a:r>
            <a:r>
              <a:rPr lang="zh-CN" altLang="en-US" sz="2400" b="1" dirty="0">
                <a:ea typeface="华文中宋" panose="02010600040101010101" pitchFamily="2" charset="-122"/>
              </a:rPr>
              <a:t>：实现方便、价格适中。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Font typeface="Wingdings" panose="05000000000000000000" pitchFamily="2" charset="2"/>
              <a:buNone/>
            </a:pPr>
            <a:endParaRPr lang="zh-CN" altLang="en-US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12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5651">
                                            <p:txEl>
                                              <p:charRg st="112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26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5651">
                                            <p:txEl>
                                              <p:charRg st="126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40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5651">
                                            <p:txEl>
                                              <p:charRg st="140" end="1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charRg st="154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95651">
                                            <p:txEl>
                                              <p:charRg st="154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6674" name="标题 7966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6.3.1   </a:t>
            </a:r>
            <a:r>
              <a:rPr lang="zh-CN" altLang="en-US" dirty="0"/>
              <a:t>信道划分协议</a:t>
            </a:r>
            <a:endParaRPr lang="zh-CN" altLang="en-US" dirty="0"/>
          </a:p>
        </p:txBody>
      </p:sp>
      <p:sp>
        <p:nvSpPr>
          <p:cNvPr id="796675" name="文本占位符 796674"/>
          <p:cNvSpPr>
            <a:spLocks noGrp="1"/>
          </p:cNvSpPr>
          <p:nvPr>
            <p:ph type="body" idx="1"/>
          </p:nvPr>
        </p:nvSpPr>
        <p:spPr>
          <a:xfrm>
            <a:off x="533400" y="1244600"/>
            <a:ext cx="7772400" cy="3962400"/>
          </a:xfrm>
        </p:spPr>
        <p:txBody>
          <a:bodyPr/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主要有</a:t>
            </a:r>
            <a:r>
              <a:rPr lang="en-US" altLang="zh-CN" sz="2400" b="1">
                <a:ea typeface="华文中宋" panose="02010600040101010101" pitchFamily="2" charset="-122"/>
              </a:rPr>
              <a:t>TDM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FDM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CDMA</a:t>
            </a:r>
            <a:r>
              <a:rPr lang="zh-CN" altLang="en-US" sz="2400" b="1" dirty="0">
                <a:ea typeface="华文中宋" panose="02010600040101010101" pitchFamily="2" charset="-122"/>
              </a:rPr>
              <a:t>三种。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设信道支持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个节点，传输速率是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时分多路复用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</a:rPr>
              <a:t>(TDM)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将时间划分为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时间帧</a:t>
            </a:r>
            <a:r>
              <a:rPr lang="zh-CN" altLang="en-US" sz="2400" b="1" dirty="0">
                <a:ea typeface="华文中宋" panose="02010600040101010101" pitchFamily="2" charset="-122"/>
              </a:rPr>
              <a:t>，每个时间帧再划分为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个时隙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（长度保证发送一个分组），分别分配给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每个节点只在固定分配的时隙中传输。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例：</a:t>
            </a: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个站点的</a:t>
            </a:r>
            <a:r>
              <a:rPr lang="en-US" altLang="zh-CN" sz="2400" b="1">
                <a:ea typeface="华文中宋" panose="02010600040101010101" pitchFamily="2" charset="-122"/>
              </a:rPr>
              <a:t>LAN, </a:t>
            </a:r>
            <a:r>
              <a:rPr lang="zh-CN" altLang="en-US" sz="2400" b="1" dirty="0">
                <a:ea typeface="华文中宋" panose="02010600040101010101" pitchFamily="2" charset="-122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4 </a:t>
            </a:r>
            <a:r>
              <a:rPr lang="zh-CN" altLang="en-US" sz="2400" b="1" dirty="0">
                <a:ea typeface="华文中宋" panose="02010600040101010101" pitchFamily="2" charset="-122"/>
              </a:rPr>
              <a:t>有分组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ea typeface="华文中宋" panose="02010600040101010101" pitchFamily="2" charset="-122"/>
              </a:rPr>
              <a:t>空闲 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796676" name="图片 796675" descr="IMG000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538" y="5487988"/>
            <a:ext cx="5438775" cy="723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9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6675">
                                            <p:txEl>
                                              <p:charRg st="19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6675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56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96675">
                                            <p:txEl>
                                              <p:charRg st="56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0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6675">
                                            <p:txEl>
                                              <p:charRg st="105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charRg st="125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6675">
                                            <p:txEl>
                                              <p:charRg st="125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7698" name="标题 7976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b="0">
                <a:ea typeface="华文中宋" panose="02010600040101010101" pitchFamily="2" charset="-122"/>
              </a:rPr>
              <a:t>TDM</a:t>
            </a:r>
            <a:r>
              <a:rPr lang="zh-CN" altLang="en-US" b="0" dirty="0">
                <a:ea typeface="华文中宋" panose="02010600040101010101" pitchFamily="2" charset="-122"/>
              </a:rPr>
              <a:t>特点</a:t>
            </a:r>
            <a:endParaRPr lang="zh-CN" altLang="en-US" b="0" dirty="0">
              <a:ea typeface="华文中宋" panose="02010600040101010101" pitchFamily="2" charset="-122"/>
            </a:endParaRPr>
          </a:p>
        </p:txBody>
      </p:sp>
      <p:sp>
        <p:nvSpPr>
          <p:cNvPr id="797699" name="文本占位符 79769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zh-CN" altLang="en-US" sz="2400" b="1" i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避免冲突、公平</a:t>
            </a:r>
            <a:r>
              <a:rPr lang="zh-CN" altLang="en-US" sz="2400" b="1" dirty="0">
                <a:ea typeface="华文中宋" panose="02010600040101010101" pitchFamily="2" charset="-122"/>
              </a:rPr>
              <a:t>：每个节点专用速率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节点速率有限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效率不高</a:t>
            </a:r>
            <a:r>
              <a:rPr lang="zh-CN" altLang="en-US" sz="2400" b="1" dirty="0">
                <a:ea typeface="华文中宋" panose="02010600040101010101" pitchFamily="2" charset="-122"/>
              </a:rPr>
              <a:t>：节点必须等待它的传输时隙。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35555" name="文本占位符 535554"/>
          <p:cNvSpPr>
            <a:spLocks noGrp="1"/>
          </p:cNvSpPr>
          <p:nvPr>
            <p:ph type="body" idx="1"/>
          </p:nvPr>
        </p:nvSpPr>
        <p:spPr>
          <a:xfrm>
            <a:off x="501650" y="1370013"/>
            <a:ext cx="8223250" cy="21844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频分多路复用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</a:rPr>
              <a:t>(FDM)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将总信道带宽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划分为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个较小信道</a:t>
            </a:r>
            <a:r>
              <a:rPr lang="zh-CN" altLang="en-US" sz="2400" b="1" dirty="0">
                <a:ea typeface="华文中宋" panose="02010600040101010101" pitchFamily="2" charset="-122"/>
              </a:rPr>
              <a:t>（频段，带宽为</a:t>
            </a:r>
            <a:r>
              <a:rPr lang="en-US" altLang="zh-CN" sz="2400" b="1" i="1">
                <a:ea typeface="华文中宋" panose="02010600040101010101" pitchFamily="2" charset="-122"/>
              </a:rPr>
              <a:t>R/N</a:t>
            </a:r>
            <a:r>
              <a:rPr lang="zh-CN" altLang="en-US" sz="2400" b="1" dirty="0">
                <a:ea typeface="华文中宋" panose="02010600040101010101" pitchFamily="2" charset="-122"/>
              </a:rPr>
              <a:t>），分别分配给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例： </a:t>
            </a: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个站点的</a:t>
            </a:r>
            <a:r>
              <a:rPr lang="en-US" altLang="zh-CN" sz="2400" b="1">
                <a:ea typeface="华文中宋" panose="02010600040101010101" pitchFamily="2" charset="-122"/>
              </a:rPr>
              <a:t>LAN, </a:t>
            </a:r>
            <a:r>
              <a:rPr lang="zh-CN" altLang="en-US" sz="2400" b="1" dirty="0">
                <a:ea typeface="华文中宋" panose="02010600040101010101" pitchFamily="2" charset="-122"/>
              </a:rPr>
              <a:t>频带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4 </a:t>
            </a:r>
            <a:r>
              <a:rPr lang="zh-CN" altLang="en-US" sz="2400" b="1" dirty="0">
                <a:ea typeface="华文中宋" panose="02010600040101010101" pitchFamily="2" charset="-122"/>
              </a:rPr>
              <a:t>有分组</a:t>
            </a:r>
            <a:r>
              <a:rPr lang="en-US" altLang="zh-CN" sz="2400" b="1">
                <a:ea typeface="华文中宋" panose="02010600040101010101" pitchFamily="2" charset="-122"/>
              </a:rPr>
              <a:t>, </a:t>
            </a:r>
            <a:r>
              <a:rPr lang="zh-CN" altLang="en-US" sz="2400" b="1" dirty="0">
                <a:ea typeface="华文中宋" panose="02010600040101010101" pitchFamily="2" charset="-122"/>
              </a:rPr>
              <a:t>频带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ea typeface="华文中宋" panose="02010600040101010101" pitchFamily="2" charset="-122"/>
              </a:rPr>
              <a:t>空闲</a:t>
            </a:r>
            <a:endParaRPr lang="en-US" altLang="zh-CN" b="1"/>
          </a:p>
        </p:txBody>
      </p:sp>
      <p:sp>
        <p:nvSpPr>
          <p:cNvPr id="535556" name="矩形 535555"/>
          <p:cNvSpPr/>
          <p:nvPr/>
        </p:nvSpPr>
        <p:spPr>
          <a:xfrm>
            <a:off x="4856163" y="4224338"/>
            <a:ext cx="627062" cy="22510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5557" name="直接连接符 535556"/>
          <p:cNvSpPr/>
          <p:nvPr/>
        </p:nvSpPr>
        <p:spPr>
          <a:xfrm flipV="1">
            <a:off x="4854575" y="5329238"/>
            <a:ext cx="622300" cy="15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58" name="直接连接符 535557"/>
          <p:cNvSpPr/>
          <p:nvPr/>
        </p:nvSpPr>
        <p:spPr>
          <a:xfrm flipV="1">
            <a:off x="4849813" y="5721350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59" name="直接连接符 535558"/>
          <p:cNvSpPr/>
          <p:nvPr/>
        </p:nvSpPr>
        <p:spPr>
          <a:xfrm flipV="1">
            <a:off x="4854575" y="6107113"/>
            <a:ext cx="627063" cy="15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60" name="直接连接符 535559"/>
          <p:cNvSpPr/>
          <p:nvPr/>
        </p:nvSpPr>
        <p:spPr>
          <a:xfrm flipV="1">
            <a:off x="4849813" y="4943475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5561" name="直接连接符 535560"/>
          <p:cNvSpPr/>
          <p:nvPr/>
        </p:nvSpPr>
        <p:spPr>
          <a:xfrm flipV="1">
            <a:off x="4854575" y="4557713"/>
            <a:ext cx="631825" cy="63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35562" name="组合 535561"/>
          <p:cNvGrpSpPr/>
          <p:nvPr/>
        </p:nvGrpSpPr>
        <p:grpSpPr>
          <a:xfrm>
            <a:off x="5575300" y="4378325"/>
            <a:ext cx="2228850" cy="119063"/>
            <a:chOff x="1884" y="2826"/>
            <a:chExt cx="1404" cy="75"/>
          </a:xfrm>
        </p:grpSpPr>
        <p:sp>
          <p:nvSpPr>
            <p:cNvPr id="535563" name="直接连接符 535562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64" name="任意多边形 535563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35565" name="直接连接符 535564"/>
          <p:cNvSpPr/>
          <p:nvPr/>
        </p:nvSpPr>
        <p:spPr>
          <a:xfrm>
            <a:off x="5622925" y="4900613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535566" name="组合 535565"/>
          <p:cNvGrpSpPr/>
          <p:nvPr/>
        </p:nvGrpSpPr>
        <p:grpSpPr>
          <a:xfrm>
            <a:off x="5622925" y="5180013"/>
            <a:ext cx="2228850" cy="119062"/>
            <a:chOff x="1884" y="2826"/>
            <a:chExt cx="1404" cy="75"/>
          </a:xfrm>
        </p:grpSpPr>
        <p:sp>
          <p:nvSpPr>
            <p:cNvPr id="535567" name="直接连接符 535566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68" name="任意多边形 535567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35569" name="组合 535568"/>
          <p:cNvGrpSpPr/>
          <p:nvPr/>
        </p:nvGrpSpPr>
        <p:grpSpPr>
          <a:xfrm>
            <a:off x="5640388" y="5584825"/>
            <a:ext cx="2228850" cy="119063"/>
            <a:chOff x="1884" y="2826"/>
            <a:chExt cx="1404" cy="75"/>
          </a:xfrm>
        </p:grpSpPr>
        <p:sp>
          <p:nvSpPr>
            <p:cNvPr id="535570" name="直接连接符 535569"/>
            <p:cNvSpPr/>
            <p:nvPr/>
          </p:nvSpPr>
          <p:spPr>
            <a:xfrm>
              <a:off x="1884" y="2901"/>
              <a:ext cx="14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35571" name="任意多边形 535570"/>
            <p:cNvSpPr/>
            <p:nvPr/>
          </p:nvSpPr>
          <p:spPr>
            <a:xfrm>
              <a:off x="1977" y="2826"/>
              <a:ext cx="1089" cy="72"/>
            </a:xfrm>
            <a:custGeom>
              <a:avLst/>
              <a:gdLst/>
              <a:ahLst/>
              <a:cxnLst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35572" name="直接连接符 535571"/>
          <p:cNvSpPr/>
          <p:nvPr/>
        </p:nvSpPr>
        <p:spPr>
          <a:xfrm>
            <a:off x="5670550" y="6110288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5573" name="直接连接符 535572"/>
          <p:cNvSpPr/>
          <p:nvPr/>
        </p:nvSpPr>
        <p:spPr>
          <a:xfrm>
            <a:off x="5676900" y="6440488"/>
            <a:ext cx="222885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5574" name="文本框 535573"/>
          <p:cNvSpPr txBox="1"/>
          <p:nvPr/>
        </p:nvSpPr>
        <p:spPr>
          <a:xfrm rot="-5400000">
            <a:off x="3621088" y="5072063"/>
            <a:ext cx="1939925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frequency bands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35575" name="文本框 535574"/>
          <p:cNvSpPr txBox="1"/>
          <p:nvPr/>
        </p:nvSpPr>
        <p:spPr>
          <a:xfrm rot="67766">
            <a:off x="7561263" y="4051300"/>
            <a:ext cx="658812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time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35576" name="文本框 535575"/>
          <p:cNvSpPr txBox="1"/>
          <p:nvPr/>
        </p:nvSpPr>
        <p:spPr>
          <a:xfrm>
            <a:off x="393700" y="3860800"/>
            <a:ext cx="3784600" cy="22050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特点：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TDM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类似。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避免冲突、公平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2400" b="1" i="1"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个节点公平划分带宽；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节点带宽有限、效率不高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：节点带宽为</a:t>
            </a:r>
            <a:r>
              <a:rPr lang="en-US" altLang="zh-CN" sz="2400" b="1" i="1">
                <a:latin typeface="Times New Roman" panose="02020603050405020304" pitchFamily="18" charset="0"/>
                <a:ea typeface="华文中宋" panose="02010600040101010101" pitchFamily="2" charset="-122"/>
              </a:rPr>
              <a:t>R/N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35577" name="标题 53557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charRg st="67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5555">
                                            <p:txEl>
                                              <p:charRg st="67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7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98722" name="标题 7987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码分多址</a:t>
            </a:r>
            <a:r>
              <a:rPr lang="en-US" altLang="zh-CN" sz="3600"/>
              <a:t>CDMA (code division multiple access)</a:t>
            </a:r>
            <a:endParaRPr lang="zh-CN" altLang="en-US" sz="3600" i="1" dirty="0"/>
          </a:p>
        </p:txBody>
      </p:sp>
      <p:sp>
        <p:nvSpPr>
          <p:cNvPr id="798723" name="文本占位符 798722"/>
          <p:cNvSpPr>
            <a:spLocks noGrp="1"/>
          </p:cNvSpPr>
          <p:nvPr>
            <p:ph type="body" idx="1"/>
          </p:nvPr>
        </p:nvSpPr>
        <p:spPr>
          <a:xfrm>
            <a:off x="533400" y="1574800"/>
            <a:ext cx="7772400" cy="46482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给每个节点分配一个不同的代码（</a:t>
            </a:r>
            <a:r>
              <a:rPr lang="en-US" altLang="zh-CN" sz="2400" b="1">
                <a:ea typeface="华文中宋" panose="02010600040101010101" pitchFamily="2" charset="-122"/>
              </a:rPr>
              <a:t>CDMA</a:t>
            </a:r>
            <a:r>
              <a:rPr lang="zh-CN" altLang="en-US" sz="2400" b="1" dirty="0">
                <a:ea typeface="华文中宋" panose="02010600040101010101" pitchFamily="2" charset="-122"/>
              </a:rPr>
              <a:t>代码，码片序列）；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每个节点用惟一的代码对要发送的数据进行编码；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不同节点可以同时发送</a:t>
            </a:r>
            <a:r>
              <a:rPr lang="zh-CN" altLang="en-US" sz="2400" b="1" dirty="0">
                <a:ea typeface="华文中宋" panose="02010600040101010101" pitchFamily="2" charset="-122"/>
              </a:rPr>
              <a:t>，并正确到达接收方（不会互相干扰）。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最初：用于军事通信，抗干扰能力强；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目前：用于移动通信、无线多路访问信道等。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2642" name="标题 752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6.1.1   </a:t>
            </a:r>
            <a:r>
              <a:rPr lang="zh-CN" altLang="en-US" dirty="0"/>
              <a:t>链路层提供的服务</a:t>
            </a:r>
            <a:endParaRPr lang="zh-CN" altLang="en-US" dirty="0"/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772400" cy="51943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链路层功能：</a:t>
            </a:r>
            <a:r>
              <a:rPr lang="zh-CN" altLang="en-US" sz="2400" b="1" dirty="0">
                <a:ea typeface="华文中宋" panose="02010600040101010101" pitchFamily="2" charset="-122"/>
              </a:rPr>
              <a:t>将分组通过一个链路，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从一个节点传输到邻近的另一个节点。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用来在单段链路上传输分组。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定义</a:t>
            </a:r>
            <a:r>
              <a:rPr lang="zh-CN" altLang="en-US" sz="2400" b="1" dirty="0">
                <a:ea typeface="华文中宋" panose="02010600040101010101" pitchFamily="2" charset="-122"/>
              </a:rPr>
              <a:t>了在链路两端的节点之间交互的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分组格式</a:t>
            </a:r>
            <a:r>
              <a:rPr lang="zh-CN" altLang="en-US" sz="2400" b="1" dirty="0">
                <a:ea typeface="华文中宋" panose="02010600040101010101" pitchFamily="2" charset="-122"/>
              </a:rPr>
              <a:t>，以及当发送和接收分组时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节点采取的动作。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交换的数据单元称为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帧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(frame)</a:t>
            </a:r>
            <a:r>
              <a:rPr lang="zh-CN" altLang="en-US" sz="2400" b="1" dirty="0">
                <a:ea typeface="华文中宋" panose="02010600040101010101" pitchFamily="2" charset="-122"/>
              </a:rPr>
              <a:t>，封装了一个网络层的数据报。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所采取的动作：包括差错检测、重传、流量控制和随机访问。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典型协议：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以太网、</a:t>
            </a:r>
            <a:r>
              <a:rPr lang="en-US" altLang="zh-CN" sz="2400" b="1">
                <a:ea typeface="华文中宋" panose="02010600040101010101" pitchFamily="2" charset="-122"/>
              </a:rPr>
              <a:t>802.11</a:t>
            </a:r>
            <a:r>
              <a:rPr lang="zh-CN" altLang="en-US" sz="2400" b="1" dirty="0">
                <a:ea typeface="华文中宋" panose="02010600040101010101" pitchFamily="2" charset="-122"/>
              </a:rPr>
              <a:t>无线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、令牌环和</a:t>
            </a:r>
            <a:r>
              <a:rPr lang="en-US" altLang="zh-CN" sz="2400" b="1">
                <a:ea typeface="华文中宋" panose="02010600040101010101" pitchFamily="2" charset="-122"/>
              </a:rPr>
              <a:t>PPP</a:t>
            </a:r>
            <a:r>
              <a:rPr lang="zh-CN" altLang="en-US" sz="2400" b="1" dirty="0">
                <a:ea typeface="华文中宋" panose="02010600040101010101" pitchFamily="2" charset="-122"/>
              </a:rPr>
              <a:t>，以及</a:t>
            </a:r>
            <a:r>
              <a:rPr lang="en-US" altLang="zh-CN" sz="2400" b="1">
                <a:ea typeface="华文中宋" panose="02010600040101010101" pitchFamily="2" charset="-122"/>
              </a:rPr>
              <a:t>ATM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06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2643">
                                            <p:txEl>
                                              <p:charRg st="106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39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2643">
                                            <p:txEl>
                                              <p:charRg st="139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charRg st="167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2643">
                                            <p:txEl>
                                              <p:charRg st="167" end="2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5890" name="标题 8058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>
                <a:ea typeface="华文中宋" panose="02010600040101010101" pitchFamily="2" charset="-122"/>
              </a:rPr>
              <a:t>6.3.2  </a:t>
            </a:r>
            <a:r>
              <a:rPr lang="zh-CN" altLang="en-US" sz="3600" dirty="0">
                <a:ea typeface="华文中宋" panose="02010600040101010101" pitchFamily="2" charset="-122"/>
              </a:rPr>
              <a:t>随机访问协议</a:t>
            </a:r>
            <a:endParaRPr lang="zh-CN" altLang="en-US" sz="3600" dirty="0">
              <a:ea typeface="华文中宋" panose="02010600040101010101" pitchFamily="2" charset="-122"/>
            </a:endParaRPr>
          </a:p>
        </p:txBody>
      </p:sp>
      <p:sp>
        <p:nvSpPr>
          <p:cNvPr id="805891" name="文本占位符 8058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基本思想：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发送节点以信道全部速率（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）发送；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发生冲突时，冲突的每个节点分别等待一个随机时间，再重发，直到帧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分组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发送成功。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典型随机访问协议：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1&amp;return=true"/>
              </a:rPr>
              <a:t>ALOHA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1&amp;return=true"/>
              </a:rPr>
              <a:t>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14&amp;return=true"/>
              </a:rPr>
              <a:t>载波监听多路访问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4&amp;return=true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4&amp;return=true"/>
              </a:rPr>
              <a:t>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带冲突检测载波监听多路访问</a:t>
            </a: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CSMA/CD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6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5891">
                                            <p:txEl>
                                              <p:charRg st="69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79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5891">
                                            <p:txEl>
                                              <p:charRg st="79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87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05891">
                                            <p:txEl>
                                              <p:charRg st="87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charRg st="102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05891">
                                            <p:txEl>
                                              <p:charRg st="102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6914" name="标题 8069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>
                <a:ea typeface="华文中宋" panose="02010600040101010101" pitchFamily="2" charset="-122"/>
              </a:rPr>
              <a:t>ALOHA</a:t>
            </a:r>
            <a:endParaRPr lang="zh-CN" altLang="en-US" sz="3600" i="1" dirty="0">
              <a:ea typeface="华文中宋" panose="02010600040101010101" pitchFamily="2" charset="-122"/>
            </a:endParaRPr>
          </a:p>
        </p:txBody>
      </p:sp>
      <p:sp>
        <p:nvSpPr>
          <p:cNvPr id="806915" name="文本占位符 806914"/>
          <p:cNvSpPr>
            <a:spLocks noGrp="1"/>
          </p:cNvSpPr>
          <p:nvPr>
            <p:ph type="body" idx="1"/>
          </p:nvPr>
        </p:nvSpPr>
        <p:spPr>
          <a:xfrm>
            <a:off x="533400" y="1231900"/>
            <a:ext cx="7772400" cy="5080000"/>
          </a:xfrm>
        </p:spPr>
        <p:txBody>
          <a:bodyPr/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ALOHA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夏威夷大学研制的一个无线电广播通信网（</a:t>
            </a:r>
            <a:r>
              <a:rPr lang="en-US" altLang="zh-CN" sz="2400" b="1">
                <a:ea typeface="华文中宋" panose="02010600040101010101" pitchFamily="2" charset="-122"/>
              </a:rPr>
              <a:t>20</a:t>
            </a:r>
            <a:r>
              <a:rPr lang="zh-CN" altLang="en-US" sz="2400" b="1" dirty="0">
                <a:ea typeface="华文中宋" panose="02010600040101010101" pitchFamily="2" charset="-122"/>
              </a:rPr>
              <a:t>世纪</a:t>
            </a:r>
            <a:r>
              <a:rPr lang="en-US" altLang="zh-CN" sz="2400" b="1">
                <a:ea typeface="华文中宋" panose="02010600040101010101" pitchFamily="2" charset="-122"/>
              </a:rPr>
              <a:t>70</a:t>
            </a:r>
            <a:r>
              <a:rPr lang="zh-CN" altLang="en-US" sz="2400" b="1" dirty="0">
                <a:ea typeface="华文中宋" panose="02010600040101010101" pitchFamily="2" charset="-122"/>
              </a:rPr>
              <a:t>年代初）。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采用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星型拓扑结构</a:t>
            </a:r>
            <a:r>
              <a:rPr lang="zh-CN" altLang="en-US" sz="2400" b="1" dirty="0">
                <a:ea typeface="华文中宋" panose="02010600040101010101" pitchFamily="2" charset="-122"/>
              </a:rPr>
              <a:t>，使地理上分散的用户通过无线电来使用中心主机。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中心主机通过下行信道向二级主机广播分组；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二级主机通过上行信道向中心主机发送分组（可能会冲突，无线电信道是一个公用信道）。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Font typeface="ZapfDingbats" pitchFamily="82" charset="2"/>
              <a:buChar char="r"/>
            </a:pPr>
            <a:r>
              <a:rPr lang="zh-CN" altLang="en-US" sz="2400" b="1" dirty="0">
                <a:solidFill>
                  <a:srgbClr val="FF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有若干种形式：</a:t>
            </a:r>
            <a:endParaRPr lang="zh-CN" altLang="en-US" sz="2400" b="1" dirty="0">
              <a:solidFill>
                <a:srgbClr val="FF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2&amp;return=true"/>
              </a:rPr>
              <a:t>时隙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2&amp;return=true"/>
              </a:rPr>
              <a:t>ALOHA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3&amp;return=true"/>
              </a:rPr>
              <a:t>纯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13&amp;return=true"/>
              </a:rPr>
              <a:t>ALOHA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806916" name="组合 806915"/>
          <p:cNvGrpSpPr/>
          <p:nvPr/>
        </p:nvGrpSpPr>
        <p:grpSpPr>
          <a:xfrm>
            <a:off x="5638800" y="4903788"/>
            <a:ext cx="2514600" cy="1385887"/>
            <a:chOff x="3780" y="5652"/>
            <a:chExt cx="3960" cy="2184"/>
          </a:xfrm>
        </p:grpSpPr>
        <p:sp>
          <p:nvSpPr>
            <p:cNvPr id="806917" name="椭圆 806916"/>
            <p:cNvSpPr/>
            <p:nvPr/>
          </p:nvSpPr>
          <p:spPr>
            <a:xfrm>
              <a:off x="5040" y="6276"/>
              <a:ext cx="1260" cy="7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18" name="文本框 806917"/>
            <p:cNvSpPr txBox="1"/>
            <p:nvPr/>
          </p:nvSpPr>
          <p:spPr>
            <a:xfrm>
              <a:off x="5220" y="6432"/>
              <a:ext cx="90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中心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6919" name="矩形 806918"/>
            <p:cNvSpPr/>
            <p:nvPr/>
          </p:nvSpPr>
          <p:spPr>
            <a:xfrm>
              <a:off x="3780" y="5652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0" name="矩形 806919"/>
            <p:cNvSpPr/>
            <p:nvPr/>
          </p:nvSpPr>
          <p:spPr>
            <a:xfrm>
              <a:off x="3780" y="7368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1" name="矩形 806920"/>
            <p:cNvSpPr/>
            <p:nvPr/>
          </p:nvSpPr>
          <p:spPr>
            <a:xfrm>
              <a:off x="7200" y="7368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2" name="矩形 806921"/>
            <p:cNvSpPr/>
            <p:nvPr/>
          </p:nvSpPr>
          <p:spPr>
            <a:xfrm>
              <a:off x="7200" y="5652"/>
              <a:ext cx="540" cy="46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3" name="任意多边形 806922"/>
            <p:cNvSpPr/>
            <p:nvPr/>
          </p:nvSpPr>
          <p:spPr>
            <a:xfrm>
              <a:off x="6300" y="5964"/>
              <a:ext cx="720" cy="312"/>
            </a:xfrm>
            <a:custGeom>
              <a:avLst/>
              <a:gdLst/>
              <a:ahLst/>
              <a:cxnLst/>
              <a:pathLst>
                <a:path w="720" h="312">
                  <a:moveTo>
                    <a:pt x="0" y="312"/>
                  </a:moveTo>
                  <a:cubicBezTo>
                    <a:pt x="150" y="156"/>
                    <a:pt x="300" y="0"/>
                    <a:pt x="360" y="0"/>
                  </a:cubicBezTo>
                  <a:cubicBezTo>
                    <a:pt x="420" y="0"/>
                    <a:pt x="300" y="312"/>
                    <a:pt x="360" y="312"/>
                  </a:cubicBezTo>
                  <a:cubicBezTo>
                    <a:pt x="420" y="312"/>
                    <a:pt x="660" y="52"/>
                    <a:pt x="72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4" name="任意多边形 806923"/>
            <p:cNvSpPr/>
            <p:nvPr/>
          </p:nvSpPr>
          <p:spPr>
            <a:xfrm>
              <a:off x="4500" y="5964"/>
              <a:ext cx="540" cy="468"/>
            </a:xfrm>
            <a:custGeom>
              <a:avLst/>
              <a:gdLst/>
              <a:ahLst/>
              <a:cxnLst/>
              <a:pathLst>
                <a:path w="540" h="468">
                  <a:moveTo>
                    <a:pt x="0" y="0"/>
                  </a:moveTo>
                  <a:cubicBezTo>
                    <a:pt x="165" y="65"/>
                    <a:pt x="330" y="130"/>
                    <a:pt x="360" y="156"/>
                  </a:cubicBezTo>
                  <a:cubicBezTo>
                    <a:pt x="390" y="182"/>
                    <a:pt x="150" y="104"/>
                    <a:pt x="180" y="156"/>
                  </a:cubicBezTo>
                  <a:cubicBezTo>
                    <a:pt x="210" y="208"/>
                    <a:pt x="480" y="416"/>
                    <a:pt x="540" y="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5" name="任意多边形 806924"/>
            <p:cNvSpPr/>
            <p:nvPr/>
          </p:nvSpPr>
          <p:spPr>
            <a:xfrm>
              <a:off x="4500" y="7056"/>
              <a:ext cx="720" cy="468"/>
            </a:xfrm>
            <a:custGeom>
              <a:avLst/>
              <a:gdLst/>
              <a:ahLst/>
              <a:cxnLst/>
              <a:pathLst>
                <a:path w="720" h="468">
                  <a:moveTo>
                    <a:pt x="0" y="468"/>
                  </a:moveTo>
                  <a:cubicBezTo>
                    <a:pt x="150" y="325"/>
                    <a:pt x="300" y="182"/>
                    <a:pt x="360" y="156"/>
                  </a:cubicBezTo>
                  <a:cubicBezTo>
                    <a:pt x="420" y="130"/>
                    <a:pt x="300" y="338"/>
                    <a:pt x="360" y="312"/>
                  </a:cubicBezTo>
                  <a:cubicBezTo>
                    <a:pt x="420" y="286"/>
                    <a:pt x="660" y="52"/>
                    <a:pt x="72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6926" name="任意多边形 806925"/>
            <p:cNvSpPr/>
            <p:nvPr/>
          </p:nvSpPr>
          <p:spPr>
            <a:xfrm>
              <a:off x="6300" y="6900"/>
              <a:ext cx="540" cy="624"/>
            </a:xfrm>
            <a:custGeom>
              <a:avLst/>
              <a:gdLst/>
              <a:ahLst/>
              <a:cxnLst/>
              <a:pathLst>
                <a:path w="540" h="624">
                  <a:moveTo>
                    <a:pt x="0" y="0"/>
                  </a:moveTo>
                  <a:cubicBezTo>
                    <a:pt x="165" y="65"/>
                    <a:pt x="330" y="130"/>
                    <a:pt x="360" y="156"/>
                  </a:cubicBezTo>
                  <a:cubicBezTo>
                    <a:pt x="390" y="182"/>
                    <a:pt x="150" y="78"/>
                    <a:pt x="180" y="156"/>
                  </a:cubicBezTo>
                  <a:cubicBezTo>
                    <a:pt x="210" y="234"/>
                    <a:pt x="480" y="546"/>
                    <a:pt x="540" y="6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42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6915">
                                            <p:txEl>
                                              <p:charRg st="142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51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6915">
                                            <p:txEl>
                                              <p:charRg st="151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>
                                            <p:txEl>
                                              <p:charRg st="163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06915">
                                            <p:txEl>
                                              <p:charRg st="163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09986" name="标题 8099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>
                <a:ea typeface="华文中宋" panose="02010600040101010101" pitchFamily="2" charset="-122"/>
              </a:rPr>
              <a:t>1</a:t>
            </a:r>
            <a:r>
              <a:rPr lang="zh-CN" altLang="en-US" dirty="0">
                <a:ea typeface="华文中宋" panose="02010600040101010101" pitchFamily="2" charset="-122"/>
              </a:rPr>
              <a:t>、时隙</a:t>
            </a:r>
            <a:r>
              <a:rPr lang="en-US" altLang="zh-CN">
                <a:ea typeface="华文中宋" panose="02010600040101010101" pitchFamily="2" charset="-122"/>
              </a:rPr>
              <a:t>ALOHA</a:t>
            </a:r>
            <a:endParaRPr lang="zh-CN" altLang="en-US" dirty="0">
              <a:ea typeface="华文中宋" panose="02010600040101010101" pitchFamily="2" charset="-122"/>
            </a:endParaRPr>
          </a:p>
        </p:txBody>
      </p:sp>
      <p:sp>
        <p:nvSpPr>
          <p:cNvPr id="809987" name="文本占位符 80998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i="1" dirty="0">
                <a:solidFill>
                  <a:srgbClr val="FF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假设：</a:t>
            </a:r>
            <a:endParaRPr lang="zh-CN" altLang="en-US" sz="2400" b="1" dirty="0">
              <a:solidFill>
                <a:srgbClr val="FF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所有的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帧长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L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比特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时间被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划分为若干等长的时隙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（长度为一帧的传输时间</a:t>
            </a:r>
            <a:r>
              <a:rPr lang="en-US" altLang="zh-CN" sz="2400" b="1" i="1">
                <a:ea typeface="华文中宋" panose="02010600040101010101" pitchFamily="2" charset="-122"/>
              </a:rPr>
              <a:t>L/R</a:t>
            </a:r>
            <a:r>
              <a:rPr lang="en-US" altLang="zh-CN" sz="2400" b="1">
                <a:ea typeface="华文中宋" panose="02010600040101010101" pitchFamily="2" charset="-122"/>
              </a:rPr>
              <a:t> s</a:t>
            </a:r>
            <a:r>
              <a:rPr lang="zh-CN" altLang="en-US" sz="2400" b="1" dirty="0">
                <a:ea typeface="华文中宋" panose="02010600040101010101" pitchFamily="2" charset="-122"/>
              </a:rPr>
              <a:t>）；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节点只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在时隙的开始点传输帧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所有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节点同步传输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，知道时隙什么时候开始；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如果一个时隙有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多个节点同时传送</a:t>
            </a:r>
            <a:r>
              <a:rPr lang="zh-CN" altLang="en-US" sz="2400" b="1" dirty="0">
                <a:ea typeface="华文中宋" panose="02010600040101010101" pitchFamily="2" charset="-122"/>
              </a:rPr>
              <a:t>，所有节点都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能检测到冲突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1010" name="标题 8110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时隙</a:t>
            </a:r>
            <a:r>
              <a:rPr lang="en-US" altLang="zh-CN"/>
              <a:t>ALOHA</a:t>
            </a:r>
            <a:r>
              <a:rPr lang="zh-CN" altLang="en-US" dirty="0"/>
              <a:t>操作过程：</a:t>
            </a:r>
            <a:endParaRPr lang="zh-CN" altLang="en-US" dirty="0"/>
          </a:p>
        </p:txBody>
      </p:sp>
      <p:sp>
        <p:nvSpPr>
          <p:cNvPr id="811011" name="文本占位符 811010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7772400" cy="31115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当节点有新的帧要发送，需等到下一个时隙开始，才传输整个帧。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无冲突：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节点成功传输帧。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有冲突：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节点检测到冲突后，以概率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在后续的每一个时隙重传该帧，直到成功。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11012" name="图片 81101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0" y="4711700"/>
            <a:ext cx="8089900" cy="1954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1013" name="左大括号 811012"/>
          <p:cNvSpPr/>
          <p:nvPr/>
        </p:nvSpPr>
        <p:spPr>
          <a:xfrm rot="5379566">
            <a:off x="4206875" y="3338513"/>
            <a:ext cx="144463" cy="2474912"/>
          </a:xfrm>
          <a:prstGeom prst="leftBrace">
            <a:avLst>
              <a:gd name="adj1" fmla="val 14276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1014" name="文本框 811013"/>
          <p:cNvSpPr txBox="1"/>
          <p:nvPr/>
        </p:nvSpPr>
        <p:spPr>
          <a:xfrm>
            <a:off x="3962400" y="4071938"/>
            <a:ext cx="938213" cy="4318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重传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2034" name="标题 81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sp>
        <p:nvSpPr>
          <p:cNvPr id="812035" name="文本占位符 8120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  <a:endParaRPr lang="zh-CN" altLang="en-US" sz="2400" b="1" i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当只有一个</a:t>
            </a:r>
            <a:r>
              <a:rPr lang="zh-CN" altLang="en-US" sz="2400" b="1" i="1" dirty="0">
                <a:ea typeface="华文中宋" panose="02010600040101010101" pitchFamily="2" charset="-122"/>
              </a:rPr>
              <a:t>活动节点</a:t>
            </a:r>
            <a:r>
              <a:rPr lang="zh-CN" altLang="en-US" sz="2400" b="1" dirty="0">
                <a:ea typeface="华文中宋" panose="02010600040101010101" pitchFamily="2" charset="-122"/>
              </a:rPr>
              <a:t>（有帧要发送） 时，以全速</a:t>
            </a:r>
            <a:r>
              <a:rPr lang="en-US" altLang="zh-CN" sz="2400" b="1" i="1"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ea typeface="华文中宋" panose="02010600040101010101" pitchFamily="2" charset="-122"/>
              </a:rPr>
              <a:t>连续传输。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分散的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每个节点检测冲突并独立决定何时重传；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发送控制简单；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多个活动节点时效率低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5106" name="标题 81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</a:t>
            </a:r>
            <a:r>
              <a:rPr lang="en-US" altLang="zh-CN"/>
              <a:t>(efficiency)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15107" name="文本占位符 815106"/>
          <p:cNvSpPr>
            <a:spLocks noGrp="1"/>
          </p:cNvSpPr>
          <p:nvPr>
            <p:ph type="body" idx="1"/>
          </p:nvPr>
        </p:nvSpPr>
        <p:spPr>
          <a:xfrm>
            <a:off x="533400" y="1663700"/>
            <a:ext cx="7772400" cy="4584700"/>
          </a:xfrm>
        </p:spPr>
        <p:txBody>
          <a:bodyPr/>
          <a:p>
            <a:pPr>
              <a:lnSpc>
                <a:spcPct val="14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当有许多活动节点时，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在发送的许多帧中，成功时隙的份额。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           最低效率：</a:t>
            </a:r>
            <a:r>
              <a:rPr lang="zh-CN" altLang="en-US" sz="2400" b="1" dirty="0">
                <a:ea typeface="华文中宋" panose="02010600040101010101" pitchFamily="2" charset="-122"/>
              </a:rPr>
              <a:t>没有任何访问控制，每个节点都在冲突之后立即重传，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效率为零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40000"/>
              </a:lnSpc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3826" name="标题 9738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效率计算</a:t>
            </a:r>
            <a:endParaRPr lang="zh-CN" altLang="en-US" dirty="0"/>
          </a:p>
        </p:txBody>
      </p:sp>
      <p:sp>
        <p:nvSpPr>
          <p:cNvPr id="973827" name="文本占位符 973826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4257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有三种可能时隙：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冲突时隙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出现帧冲突，被“浪费”。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空闲时隙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E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所有活动节点停止传输，被“浪费”。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成功时隙</a:t>
            </a: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S</a:t>
            </a: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只有一个节点在传输的时隙。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973828" name="图片 97382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368800"/>
            <a:ext cx="8089900" cy="1954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6130" name="标题 81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效率计算</a:t>
            </a:r>
            <a:endParaRPr lang="zh-CN" altLang="en-US" dirty="0"/>
          </a:p>
        </p:txBody>
      </p:sp>
      <p:sp>
        <p:nvSpPr>
          <p:cNvPr id="816131" name="文本占位符 816130"/>
          <p:cNvSpPr>
            <a:spLocks noGrp="1"/>
          </p:cNvSpPr>
          <p:nvPr>
            <p:ph type="body" idx="1"/>
          </p:nvPr>
        </p:nvSpPr>
        <p:spPr>
          <a:xfrm>
            <a:off x="533400" y="1447800"/>
            <a:ext cx="7772400" cy="48006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假设：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每个节点都有一帧（新帧或重传帧）要发送，试图在每个时隙以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成功时隙的概率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只有一个节点传输而其他</a:t>
            </a:r>
            <a:r>
              <a:rPr lang="en-US" altLang="zh-CN" sz="2400" b="1" i="1" u="sng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u="sng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个节点不传输的概率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若一个节点传输的概率是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，剩余的节点不传输的概率是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一个给定的节点成功传送的概率是     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6131">
                                            <p:txEl>
                                              <p:charRg st="46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6131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charRg st="114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6131">
                                            <p:txEl>
                                              <p:charRg st="114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7154" name="标题 81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时隙</a:t>
            </a:r>
            <a:r>
              <a:rPr lang="en-US" altLang="zh-CN"/>
              <a:t>ALOHA</a:t>
            </a:r>
            <a:r>
              <a:rPr lang="zh-CN" altLang="en-US" dirty="0"/>
              <a:t>的效率：</a:t>
            </a:r>
            <a:endParaRPr lang="zh-CN" altLang="en-US" i="1" dirty="0"/>
          </a:p>
        </p:txBody>
      </p:sp>
      <p:sp>
        <p:nvSpPr>
          <p:cNvPr id="817155" name="文本占位符 8171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个节点中，任意节点成功传送的概率：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400" b="1" i="1">
                <a:ea typeface="华文中宋" panose="02010600040101010101" pitchFamily="2" charset="-122"/>
              </a:rPr>
              <a:t>             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取极限后，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最大效率为：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1/e =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0.37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    即当许多节点都有很多帧要传输时，最多只有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37%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的时隙在成功传输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  信道有效的传输速率是</a:t>
            </a:r>
            <a:r>
              <a:rPr lang="en-US" altLang="zh-CN" sz="2400" b="1">
                <a:ea typeface="华文中宋" panose="02010600040101010101" pitchFamily="2" charset="-122"/>
              </a:rPr>
              <a:t>0.37</a:t>
            </a:r>
            <a:r>
              <a:rPr lang="en-US" altLang="zh-CN" sz="2400" b="1" i="1">
                <a:ea typeface="华文中宋" panose="02010600040101010101" pitchFamily="2" charset="-122"/>
              </a:rPr>
              <a:t>R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类似分析得出：</a:t>
            </a:r>
            <a:r>
              <a:rPr lang="en-US" altLang="zh-CN" sz="2400" b="1">
                <a:ea typeface="华文中宋" panose="02010600040101010101" pitchFamily="2" charset="-122"/>
              </a:rPr>
              <a:t>37%</a:t>
            </a:r>
            <a:r>
              <a:rPr lang="zh-CN" altLang="en-US" sz="2400" b="1" dirty="0">
                <a:ea typeface="华文中宋" panose="02010600040101010101" pitchFamily="2" charset="-122"/>
              </a:rPr>
              <a:t>的时隙空，</a:t>
            </a:r>
            <a:r>
              <a:rPr lang="en-US" altLang="zh-CN" sz="2400" b="1">
                <a:ea typeface="华文中宋" panose="02010600040101010101" pitchFamily="2" charset="-122"/>
              </a:rPr>
              <a:t>26%</a:t>
            </a:r>
            <a:r>
              <a:rPr lang="zh-CN" altLang="en-US" sz="2400" b="1" dirty="0">
                <a:ea typeface="华文中宋" panose="02010600040101010101" pitchFamily="2" charset="-122"/>
              </a:rPr>
              <a:t>的时隙有冲突。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45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7155">
                                            <p:txEl>
                                              <p:charRg st="45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68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7155">
                                            <p:txEl>
                                              <p:charRg st="68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charRg st="141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7155">
                                            <p:txEl>
                                              <p:charRg st="141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8178" name="标题 81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2</a:t>
            </a:r>
            <a:r>
              <a:rPr lang="zh-CN" altLang="en-US" dirty="0"/>
              <a:t>、纯</a:t>
            </a:r>
            <a:r>
              <a:rPr lang="en-US" altLang="zh-CN"/>
              <a:t>ALOHA</a:t>
            </a:r>
            <a:endParaRPr lang="zh-CN" altLang="en-US" dirty="0"/>
          </a:p>
        </p:txBody>
      </p:sp>
      <p:sp>
        <p:nvSpPr>
          <p:cNvPr id="818179" name="文本占位符 8181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ALOHA</a:t>
            </a:r>
            <a:r>
              <a:rPr lang="zh-CN" altLang="en-US" sz="2400" b="1" dirty="0">
                <a:ea typeface="华文中宋" panose="02010600040101010101" pitchFamily="2" charset="-122"/>
              </a:rPr>
              <a:t>的最初形式。是一个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非时隙、完全分散</a:t>
            </a:r>
            <a:r>
              <a:rPr lang="zh-CN" altLang="en-US" sz="2400" b="1" dirty="0">
                <a:ea typeface="华文中宋" panose="02010600040101010101" pitchFamily="2" charset="-122"/>
              </a:rPr>
              <a:t>的协议。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solidFill>
                  <a:srgbClr val="FF6600"/>
                </a:solidFill>
                <a:ea typeface="华文中宋" panose="02010600040101010101" pitchFamily="2" charset="-122"/>
              </a:rPr>
              <a:t>工作过程：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有帧要发，就立即传输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如果与其他帧产生冲突，在该冲突帧传完之后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   </a:t>
            </a:r>
            <a:r>
              <a:rPr lang="zh-CN" altLang="en-US" sz="2400" b="1" dirty="0">
                <a:ea typeface="华文中宋" panose="02010600040101010101" pitchFamily="2" charset="-122"/>
              </a:rPr>
              <a:t> 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立即重传该帧；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   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或等待一个帧的传输时间，再以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传输该帧，或者以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概率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等待另一个帧的时间</a:t>
            </a:r>
            <a:r>
              <a:rPr lang="en-US" altLang="zh-CN" sz="2400" b="1" dirty="0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保持空闲</a:t>
            </a:r>
            <a:r>
              <a:rPr lang="en-US" altLang="zh-CN" sz="2400" b="1" dirty="0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3666" name="标题 753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网络层与链路层关系</a:t>
            </a:r>
            <a:endParaRPr lang="zh-CN" altLang="en-US" i="1" dirty="0"/>
          </a:p>
        </p:txBody>
      </p:sp>
      <p:sp>
        <p:nvSpPr>
          <p:cNvPr id="753667" name="文本占位符 75366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网络层：</a:t>
            </a:r>
            <a:r>
              <a:rPr lang="zh-CN" altLang="en-US" sz="2400" b="1" dirty="0">
                <a:ea typeface="华文中宋" panose="02010600040101010101" pitchFamily="2" charset="-122"/>
              </a:rPr>
              <a:t>将运输层报文段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从源主机传送到目的主机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能够在各段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链路层提供异构服务</a:t>
            </a:r>
            <a:r>
              <a:rPr lang="zh-CN" altLang="en-US" sz="2400" b="1" dirty="0">
                <a:ea typeface="华文中宋" panose="02010600040101010101" pitchFamily="2" charset="-122"/>
              </a:rPr>
              <a:t>的情况下，完成端到端的工作。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链路层：</a:t>
            </a:r>
            <a:r>
              <a:rPr lang="zh-CN" altLang="en-US" sz="2400" b="1" dirty="0">
                <a:ea typeface="华文中宋" panose="02010600040101010101" pitchFamily="2" charset="-122"/>
              </a:rPr>
              <a:t>将网络层数据报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从一个节点传送到下一个节点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（单段链路）。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不同的链路采用不同的链路层协议</a:t>
            </a:r>
            <a:r>
              <a:rPr lang="zh-CN" altLang="en-US" sz="2400" b="1" dirty="0">
                <a:ea typeface="华文中宋" panose="02010600040101010101" pitchFamily="2" charset="-122"/>
              </a:rPr>
              <a:t>，提供的服务不同。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3667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charRg st="97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3667">
                                            <p:txEl>
                                              <p:charRg st="97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19202" name="标题 81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纯</a:t>
            </a:r>
            <a:r>
              <a:rPr lang="en-US" altLang="zh-CN"/>
              <a:t>ALOHA</a:t>
            </a:r>
            <a:r>
              <a:rPr lang="zh-CN" altLang="en-US" dirty="0"/>
              <a:t>最大效率：</a:t>
            </a:r>
            <a:endParaRPr lang="zh-CN" altLang="en-US" i="1" dirty="0"/>
          </a:p>
        </p:txBody>
      </p:sp>
      <p:sp>
        <p:nvSpPr>
          <p:cNvPr id="819203" name="文本占位符 819202"/>
          <p:cNvSpPr>
            <a:spLocks noGrp="1"/>
          </p:cNvSpPr>
          <p:nvPr>
            <p:ph type="body" idx="1"/>
          </p:nvPr>
        </p:nvSpPr>
        <p:spPr>
          <a:xfrm>
            <a:off x="533400" y="1282700"/>
            <a:ext cx="7772400" cy="2606675"/>
          </a:xfrm>
        </p:spPr>
        <p:txBody>
          <a:bodyPr/>
          <a:p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假设：</a:t>
            </a:r>
            <a:endParaRPr lang="zh-CN" altLang="en-US" sz="2400" b="1" i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帧传输时间为一个时间单元。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任何给定时间，一个节点传输一帧的概率是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i</a:t>
            </a:r>
            <a:r>
              <a:rPr lang="zh-CN" altLang="en-US" sz="2400" b="1" dirty="0">
                <a:ea typeface="华文中宋" panose="02010600040101010101" pitchFamily="2" charset="-122"/>
              </a:rPr>
              <a:t>在时间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开始传输帧，如图</a:t>
            </a:r>
            <a:r>
              <a:rPr lang="en-US" altLang="zh-CN" sz="2400" b="1">
                <a:ea typeface="华文中宋" panose="02010600040101010101" pitchFamily="2" charset="-122"/>
              </a:rPr>
              <a:t>5-12</a:t>
            </a:r>
            <a:r>
              <a:rPr lang="zh-CN" altLang="en-US" sz="2400" b="1" dirty="0">
                <a:ea typeface="华文中宋" panose="02010600040101010101" pitchFamily="2" charset="-122"/>
              </a:rPr>
              <a:t>所示。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结果：</a:t>
            </a:r>
            <a:r>
              <a:rPr lang="zh-CN" altLang="en-US" sz="2400" b="1" dirty="0">
                <a:ea typeface="华文中宋" panose="02010600040101010101" pitchFamily="2" charset="-122"/>
              </a:rPr>
              <a:t>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ea typeface="华文中宋" panose="02010600040101010101" pitchFamily="2" charset="-122"/>
              </a:rPr>
              <a:t>发送的帧会和在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-1,t</a:t>
            </a:r>
            <a:r>
              <a:rPr lang="en-US" altLang="zh-CN" sz="2400" b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的发送的其它帧冲突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19204" name="图片 81920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213" y="4060825"/>
            <a:ext cx="6280150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05" name="圆角矩形标注 819204"/>
          <p:cNvSpPr/>
          <p:nvPr/>
        </p:nvSpPr>
        <p:spPr>
          <a:xfrm>
            <a:off x="2057400" y="3848100"/>
            <a:ext cx="2476500" cy="482600"/>
          </a:xfrm>
          <a:prstGeom prst="wedgeRoundRectCallout">
            <a:avLst>
              <a:gd name="adj1" fmla="val 20255"/>
              <a:gd name="adj2" fmla="val 184870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帧开始部分重叠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19206" name="圆角矩形标注 819205"/>
          <p:cNvSpPr/>
          <p:nvPr/>
        </p:nvSpPr>
        <p:spPr>
          <a:xfrm>
            <a:off x="5651500" y="3886200"/>
            <a:ext cx="2333625" cy="482600"/>
          </a:xfrm>
          <a:prstGeom prst="wedgeRoundRectCallout">
            <a:avLst>
              <a:gd name="adj1" fmla="val -78301"/>
              <a:gd name="adj2" fmla="val 345394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帧结束部分重叠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19207" name="矩形 819206"/>
          <p:cNvSpPr/>
          <p:nvPr/>
        </p:nvSpPr>
        <p:spPr>
          <a:xfrm>
            <a:off x="3352800" y="6172200"/>
            <a:ext cx="508000" cy="469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charRg st="64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03">
                                            <p:txEl>
                                              <p:charRg st="64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5" grpId="0" animBg="1"/>
      <p:bldP spid="81920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0227" name="文本占位符 820226"/>
          <p:cNvSpPr>
            <a:spLocks noGrp="1"/>
          </p:cNvSpPr>
          <p:nvPr>
            <p:ph type="body" idx="1"/>
          </p:nvPr>
        </p:nvSpPr>
        <p:spPr>
          <a:xfrm>
            <a:off x="533400" y="368300"/>
            <a:ext cx="7772400" cy="33147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保证帧成功传输：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在时间间隔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]</a:t>
            </a:r>
            <a:r>
              <a:rPr lang="zh-CN" altLang="en-US" sz="2400" b="1" dirty="0">
                <a:ea typeface="华文中宋" panose="02010600040101010101" pitchFamily="2" charset="-122"/>
              </a:rPr>
              <a:t>中，不能有其他节点开始传输。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其他节点没有开始传输的概率是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当节点</a:t>
            </a:r>
            <a:r>
              <a:rPr lang="en-US" altLang="zh-CN" sz="2400" b="1" i="1">
                <a:ea typeface="华文中宋" panose="02010600040101010101" pitchFamily="2" charset="-122"/>
              </a:rPr>
              <a:t>i</a:t>
            </a:r>
            <a:r>
              <a:rPr lang="zh-CN" altLang="en-US" sz="2400" b="1" dirty="0">
                <a:ea typeface="华文中宋" panose="02010600040101010101" pitchFamily="2" charset="-122"/>
              </a:rPr>
              <a:t>传输时，在时间间隔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[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rgbClr val="FF0000"/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中，其他节点不能开始传输。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其他节点没有开始传输的概率是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N-1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20228" name="图片 82022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213" y="4060825"/>
            <a:ext cx="6280150" cy="254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0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227">
                                            <p:txEl>
                                              <p:charRg st="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39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0227">
                                            <p:txEl>
                                              <p:charRg st="39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7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227">
                                            <p:txEl>
                                              <p:charRg st="75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>
                                            <p:txEl>
                                              <p:charRg st="112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227">
                                            <p:txEl>
                                              <p:charRg st="112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2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75874" name="标题 9758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纯</a:t>
            </a:r>
            <a:r>
              <a:rPr lang="en-US" altLang="zh-CN" sz="3600"/>
              <a:t>ALOHA</a:t>
            </a:r>
            <a:r>
              <a:rPr lang="zh-CN" altLang="en-US" sz="3600" dirty="0"/>
              <a:t>效率</a:t>
            </a:r>
            <a:endParaRPr lang="en-US" altLang="zh-CN" sz="3600"/>
          </a:p>
        </p:txBody>
      </p:sp>
      <p:sp>
        <p:nvSpPr>
          <p:cNvPr id="975875" name="文本占位符 975874"/>
          <p:cNvSpPr>
            <a:spLocks noGrp="1"/>
          </p:cNvSpPr>
          <p:nvPr>
            <p:ph type="body" idx="1"/>
          </p:nvPr>
        </p:nvSpPr>
        <p:spPr>
          <a:xfrm>
            <a:off x="533400" y="1328738"/>
            <a:ext cx="8264525" cy="4648200"/>
          </a:xfrm>
        </p:spPr>
        <p:txBody>
          <a:bodyPr/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P(</a:t>
            </a:r>
            <a:r>
              <a:rPr lang="zh-CN" altLang="en-US" sz="2400" b="1" dirty="0">
                <a:ea typeface="华文中宋" panose="02010600040101010101" pitchFamily="2" charset="-122"/>
              </a:rPr>
              <a:t>给定节点成功传送</a:t>
            </a:r>
            <a:r>
              <a:rPr lang="en-US" altLang="zh-CN" sz="2400" b="1">
                <a:ea typeface="华文中宋" panose="02010600040101010101" pitchFamily="2" charset="-122"/>
              </a:rPr>
              <a:t>) = P(</a:t>
            </a:r>
            <a:r>
              <a:rPr lang="zh-CN" altLang="en-US" sz="2400" b="1" dirty="0">
                <a:ea typeface="华文中宋" panose="02010600040101010101" pitchFamily="2" charset="-122"/>
              </a:rPr>
              <a:t>节点传送</a:t>
            </a:r>
            <a:r>
              <a:rPr lang="en-US" altLang="zh-CN" sz="2400" b="1">
                <a:ea typeface="华文中宋" panose="02010600040101010101" pitchFamily="2" charset="-122"/>
              </a:rPr>
              <a:t>) </a:t>
            </a:r>
            <a:r>
              <a:rPr lang="en-US" altLang="zh-CN" sz="2400" b="1">
                <a:latin typeface="Times New Roman" panose="02020603050405020304" pitchFamily="18" charset="0"/>
              </a:rPr>
              <a:t>·</a:t>
            </a:r>
            <a:endParaRPr lang="en-US" altLang="zh-CN" sz="2400" b="1" baseline="1600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   P(</a:t>
            </a:r>
            <a:r>
              <a:rPr lang="zh-CN" altLang="en-US" sz="2400" b="1" dirty="0">
                <a:ea typeface="华文中宋" panose="02010600040101010101" pitchFamily="2" charset="-122"/>
              </a:rPr>
              <a:t>没有其他节点在</a:t>
            </a:r>
            <a:r>
              <a:rPr lang="en-US" altLang="zh-CN" sz="2400" b="1"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-1,t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]</a:t>
            </a:r>
            <a:r>
              <a:rPr lang="zh-CN" altLang="en-US" sz="2400" b="1" dirty="0">
                <a:ea typeface="华文中宋" panose="02010600040101010101" pitchFamily="2" charset="-122"/>
              </a:rPr>
              <a:t>内传送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·</a:t>
            </a:r>
            <a:endParaRPr lang="en-US" altLang="zh-CN" sz="2400" b="1"/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   P(</a:t>
            </a:r>
            <a:r>
              <a:rPr lang="zh-CN" altLang="en-US" sz="2400" b="1" dirty="0">
                <a:ea typeface="华文中宋" panose="02010600040101010101" pitchFamily="2" charset="-122"/>
              </a:rPr>
              <a:t>没有其他节点在</a:t>
            </a:r>
            <a:r>
              <a:rPr lang="en-US" altLang="zh-CN" sz="2400" b="1">
                <a:ea typeface="华文中宋" panose="02010600040101010101" pitchFamily="2" charset="-122"/>
              </a:rPr>
              <a:t>[t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</a:rPr>
              <a:t>,t</a:t>
            </a:r>
            <a:r>
              <a:rPr lang="en-US" altLang="zh-CN" sz="2400" b="1" baseline="-25000">
                <a:ea typeface="华文中宋" panose="02010600040101010101" pitchFamily="2" charset="-122"/>
              </a:rPr>
              <a:t>0 </a:t>
            </a:r>
            <a:r>
              <a:rPr lang="en-US" altLang="zh-CN" sz="2400" b="1">
                <a:ea typeface="华文中宋" panose="02010600040101010101" pitchFamily="2" charset="-122"/>
              </a:rPr>
              <a:t>+1]</a:t>
            </a:r>
            <a:r>
              <a:rPr lang="zh-CN" altLang="en-US" sz="2400" b="1" dirty="0">
                <a:ea typeface="华文中宋" panose="02010600040101010101" pitchFamily="2" charset="-122"/>
              </a:rPr>
              <a:t>内传送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                          = 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baseline="16000">
                <a:ea typeface="华文中宋" panose="02010600040101010101" pitchFamily="2" charset="-122"/>
              </a:rPr>
              <a:t>. </a:t>
            </a:r>
            <a:r>
              <a:rPr lang="en-US" altLang="zh-CN" sz="2400" b="1"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ea typeface="华文中宋" panose="02010600040101010101" pitchFamily="2" charset="-122"/>
              </a:rPr>
              <a:t>-1</a:t>
            </a:r>
            <a:r>
              <a:rPr lang="en-US" altLang="zh-CN" sz="2400" b="1" baseline="16000">
                <a:ea typeface="华文中宋" panose="02010600040101010101" pitchFamily="2" charset="-122"/>
              </a:rPr>
              <a:t> . </a:t>
            </a:r>
            <a:r>
              <a:rPr lang="en-US" altLang="zh-CN" sz="2400" b="1"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en-US" altLang="zh-CN" sz="2400" b="1" i="1" baseline="30000"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ea typeface="华文中宋" panose="02010600040101010101" pitchFamily="2" charset="-122"/>
              </a:rPr>
              <a:t>-1</a:t>
            </a:r>
            <a:endParaRPr lang="en-US" altLang="zh-CN" sz="2400" b="1" baseline="3000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baseline="30000">
                <a:ea typeface="华文中宋" panose="02010600040101010101" pitchFamily="2" charset="-122"/>
              </a:rPr>
              <a:t>                                                        </a:t>
            </a:r>
            <a:r>
              <a:rPr lang="en-US" altLang="zh-CN" sz="2400" b="1">
                <a:ea typeface="华文中宋" panose="02010600040101010101" pitchFamily="2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baseline="16000">
                <a:solidFill>
                  <a:srgbClr val="FF0000"/>
                </a:solidFill>
                <a:ea typeface="华文中宋" panose="02010600040101010101" pitchFamily="2" charset="-122"/>
              </a:rPr>
              <a:t>.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(1-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p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)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2(</a:t>
            </a:r>
            <a:r>
              <a:rPr lang="en-US" altLang="zh-CN" sz="2400" b="1" i="1" baseline="30000">
                <a:solidFill>
                  <a:srgbClr val="FF0000"/>
                </a:solidFill>
                <a:ea typeface="华文中宋" panose="02010600040101010101" pitchFamily="2" charset="-122"/>
              </a:rPr>
              <a:t>N</a:t>
            </a:r>
            <a:r>
              <a:rPr lang="en-US" altLang="zh-CN" sz="2400" b="1" baseline="30000">
                <a:solidFill>
                  <a:srgbClr val="FF0000"/>
                </a:solidFill>
                <a:ea typeface="华文中宋" panose="02010600040101010101" pitchFamily="2" charset="-122"/>
              </a:rPr>
              <a:t>-1)</a:t>
            </a:r>
            <a:r>
              <a:rPr lang="en-US" altLang="zh-CN" sz="2400" b="1" baseline="16000">
                <a:ea typeface="华文中宋" panose="02010600040101010101" pitchFamily="2" charset="-122"/>
              </a:rPr>
              <a:t>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sz="2400" b="1" baseline="16000">
              <a:ea typeface="华文中宋" panose="02010600040101010101" pitchFamily="2" charset="-122"/>
            </a:endParaRPr>
          </a:p>
          <a:p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取极限为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1/(2e) = 0.18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只有时隙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ALOHA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协议的一半。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75">
                                            <p:txEl>
                                              <p:charRg st="296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5875">
                                            <p:txEl>
                                              <p:charRg st="296" end="3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75">
                                            <p:txEl>
                                              <p:charRg st="318" end="3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75875">
                                            <p:txEl>
                                              <p:charRg st="318" end="3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2274" name="标题 82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i="1"/>
              <a:t>ALOHA</a:t>
            </a:r>
            <a:r>
              <a:rPr lang="zh-CN" altLang="en-US" i="1" dirty="0"/>
              <a:t>协议：</a:t>
            </a:r>
            <a:endParaRPr lang="zh-CN" altLang="en-US" dirty="0"/>
          </a:p>
        </p:txBody>
      </p:sp>
      <p:sp>
        <p:nvSpPr>
          <p:cNvPr id="822275" name="文本占位符 82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每个节点的传输</a:t>
            </a:r>
            <a:r>
              <a:rPr lang="zh-CN" altLang="en-US" sz="2400" b="1" dirty="0">
                <a:ea typeface="华文中宋" panose="02010600040101010101" pitchFamily="2" charset="-122"/>
              </a:rPr>
              <a:t>与广播信道上其他节点的活动是相互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独立</a:t>
            </a:r>
            <a:r>
              <a:rPr lang="zh-CN" altLang="en-US" sz="2400" b="1" dirty="0">
                <a:ea typeface="华文中宋" panose="02010600040101010101" pitchFamily="2" charset="-122"/>
              </a:rPr>
              <a:t>的。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一个节点开始传输时并不知道是否有其他节点正在传输；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发生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冲突时不会停止</a:t>
            </a:r>
            <a:r>
              <a:rPr lang="zh-CN" altLang="en-US" sz="2400" b="1" dirty="0">
                <a:ea typeface="华文中宋" panose="02010600040101010101" pitchFamily="2" charset="-122"/>
              </a:rPr>
              <a:t>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效率不高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3298" name="标题 82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3</a:t>
            </a:r>
            <a:r>
              <a:rPr lang="zh-CN" altLang="en-US" dirty="0"/>
              <a:t>、</a:t>
            </a:r>
            <a:r>
              <a:rPr lang="en-US" altLang="zh-CN"/>
              <a:t>CSMA</a:t>
            </a:r>
            <a:r>
              <a:rPr lang="zh-CN" altLang="en-US" dirty="0"/>
              <a:t>（载波侦听多路访问）</a:t>
            </a:r>
            <a:endParaRPr lang="zh-CN" altLang="en-US" dirty="0"/>
          </a:p>
        </p:txBody>
      </p:sp>
      <p:sp>
        <p:nvSpPr>
          <p:cNvPr id="823299" name="文本占位符 823298"/>
          <p:cNvSpPr>
            <a:spLocks noGrp="1"/>
          </p:cNvSpPr>
          <p:nvPr>
            <p:ph type="body" idx="1"/>
          </p:nvPr>
        </p:nvSpPr>
        <p:spPr>
          <a:xfrm>
            <a:off x="533400" y="1308100"/>
            <a:ext cx="7874000" cy="5194300"/>
          </a:xfrm>
        </p:spPr>
        <p:txBody>
          <a:bodyPr/>
          <a:p>
            <a:pPr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增加两个规则。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载波侦听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</a:rPr>
              <a:t>CS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某个节点在发送之前，先监听信道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有其他节点正往信道发送帧，该节点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随机等待（回退）一段时间</a:t>
            </a:r>
            <a:r>
              <a:rPr lang="zh-CN" altLang="en-US" sz="2400" b="1" dirty="0">
                <a:ea typeface="华文中宋" panose="02010600040101010101" pitchFamily="2" charset="-122"/>
              </a:rPr>
              <a:t>，然后再侦听信道。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信道空：</a:t>
            </a:r>
            <a:r>
              <a:rPr lang="zh-CN" altLang="en-US" sz="2400" b="1" dirty="0">
                <a:ea typeface="华文中宋" panose="02010600040101010101" pitchFamily="2" charset="-122"/>
              </a:rPr>
              <a:t>该节点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开始传输帧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冲突检测 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</a:rPr>
              <a:t>CD </a:t>
            </a: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边发送边监听</a:t>
            </a:r>
            <a:r>
              <a:rPr lang="zh-CN" altLang="en-US" sz="2400" b="1" dirty="0">
                <a:ea typeface="华文中宋" panose="02010600040101010101" pitchFamily="2" charset="-122"/>
              </a:rPr>
              <a:t>，即节点在传输同时侦听信道。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如果检测到有其他节点正在传输帧，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发生冲突，立即停止传输</a:t>
            </a:r>
            <a:r>
              <a:rPr lang="zh-CN" altLang="en-US" sz="2400" b="1" dirty="0">
                <a:ea typeface="华文中宋" panose="02010600040101010101" pitchFamily="2" charset="-122"/>
              </a:rPr>
              <a:t>，并用某种方法来决定何时再重新传输。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endParaRPr lang="zh-CN" altLang="en-US" sz="2400" b="1" dirty="0"/>
          </a:p>
          <a:p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人类类比</a:t>
            </a:r>
            <a:r>
              <a:rPr lang="en-US" altLang="zh-CN" sz="24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不要打断他人说话</a:t>
            </a:r>
            <a:r>
              <a:rPr lang="en-US" altLang="zh-CN" sz="24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!</a:t>
            </a: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8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3299">
                                            <p:txEl>
                                              <p:charRg st="88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11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3299">
                                            <p:txEl>
                                              <p:charRg st="118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charRg st="177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23299">
                                            <p:txEl>
                                              <p:charRg st="177" end="1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4322" name="标题 8243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两种相应的协议：</a:t>
            </a:r>
            <a:endParaRPr lang="zh-CN" altLang="en-US" dirty="0"/>
          </a:p>
        </p:txBody>
      </p:sp>
      <p:sp>
        <p:nvSpPr>
          <p:cNvPr id="824323" name="文本占位符 82432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66100" cy="46482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8&amp;return=true"/>
              </a:rPr>
              <a:t>载波侦听多路访问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8&amp;return=true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</a:rPr>
              <a:t>（</a:t>
            </a:r>
            <a:r>
              <a:rPr lang="en-US" altLang="zh-CN" sz="2400" b="1">
                <a:ea typeface="华文中宋" panose="02010600040101010101" pitchFamily="2" charset="-122"/>
              </a:rPr>
              <a:t>carrier sense multiple access</a:t>
            </a:r>
            <a:r>
              <a:rPr lang="zh-CN" altLang="en-US" sz="2400" b="1" dirty="0"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  <a:hlinkClick r:id="" action="ppaction://customshow?id=9&amp;return=true"/>
              </a:rPr>
              <a:t>带冲突检测的载波侦听多路访问</a:t>
            </a:r>
            <a:r>
              <a:rPr lang="en-US" altLang="zh-CN" sz="2400" b="1">
                <a:ea typeface="华文中宋" panose="02010600040101010101" pitchFamily="2" charset="-122"/>
                <a:hlinkClick r:id="" action="ppaction://customshow?id=9&amp;return=true"/>
              </a:rPr>
              <a:t>CSMA/CD</a:t>
            </a:r>
            <a:r>
              <a:rPr lang="en-US" altLang="zh-CN" sz="2400" b="1">
                <a:ea typeface="华文中宋" panose="02010600040101010101" pitchFamily="2" charset="-122"/>
              </a:rPr>
              <a:t>(CSMA with collision detection)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5346" name="标题 8253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CS MA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825347" name="文本占位符 82534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  只增加“</a:t>
            </a:r>
            <a:r>
              <a:rPr lang="zh-CN" altLang="en-US" sz="2400" b="1" u="sng" dirty="0">
                <a:solidFill>
                  <a:schemeClr val="hlink"/>
                </a:solidFill>
                <a:ea typeface="华文中宋" panose="02010600040101010101" pitchFamily="2" charset="-122"/>
              </a:rPr>
              <a:t>载波侦听</a:t>
            </a:r>
            <a:r>
              <a:rPr lang="zh-CN" altLang="en-US" sz="2400" b="1" dirty="0">
                <a:ea typeface="华文中宋" panose="02010600040101010101" pitchFamily="2" charset="-122"/>
              </a:rPr>
              <a:t>”规则。也叫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“先听后讲”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LBT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listen before talk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基本原理：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传送前侦听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信道闲：</a:t>
            </a:r>
            <a:r>
              <a:rPr lang="zh-CN" altLang="en-US" sz="2400" b="1" dirty="0">
                <a:ea typeface="华文中宋" panose="02010600040101010101" pitchFamily="2" charset="-122"/>
              </a:rPr>
              <a:t>传送整个帧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延迟传送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特点：</a:t>
            </a:r>
            <a:endParaRPr lang="zh-CN" altLang="en-US" sz="2400" b="1" dirty="0">
              <a:solidFill>
                <a:schemeClr val="accent2"/>
              </a:solidFill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发前监听，可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减少冲突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由于传播时延的存在，仍有</a:t>
            </a:r>
            <a:r>
              <a:rPr lang="zh-CN" altLang="en-US" sz="2400" b="1" u="sng" dirty="0">
                <a:solidFill>
                  <a:srgbClr val="FF0000"/>
                </a:solidFill>
                <a:ea typeface="华文中宋" panose="02010600040101010101" pitchFamily="2" charset="-122"/>
              </a:rPr>
              <a:t>可能出现冲突，并造成信道浪费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90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5347">
                                            <p:txEl>
                                              <p:charRg st="90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94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5347">
                                            <p:txEl>
                                              <p:charRg st="94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charRg st="106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25347">
                                            <p:txEl>
                                              <p:charRg st="106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7394" name="标题 827393"/>
          <p:cNvSpPr>
            <a:spLocks noGrp="1"/>
          </p:cNvSpPr>
          <p:nvPr>
            <p:ph type="title"/>
          </p:nvPr>
        </p:nvSpPr>
        <p:spPr>
          <a:xfrm>
            <a:off x="3454400" y="152400"/>
            <a:ext cx="1536700" cy="1143000"/>
          </a:xfrm>
        </p:spPr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827395" name="文本占位符 827394"/>
          <p:cNvSpPr>
            <a:spLocks noGrp="1"/>
          </p:cNvSpPr>
          <p:nvPr>
            <p:ph type="body" idx="1"/>
          </p:nvPr>
        </p:nvSpPr>
        <p:spPr>
          <a:xfrm>
            <a:off x="254000" y="2562225"/>
            <a:ext cx="3613150" cy="3051175"/>
          </a:xfrm>
        </p:spPr>
        <p:txBody>
          <a:bodyPr/>
          <a:p>
            <a:pPr marL="0" indent="0">
              <a:lnSpc>
                <a:spcPct val="135000"/>
              </a:lnSpc>
            </a:pPr>
            <a:r>
              <a:rPr lang="zh-CN" altLang="en-US" sz="2400" b="1" dirty="0">
                <a:ea typeface="华文中宋" panose="02010600040101010101" pitchFamily="2" charset="-122"/>
              </a:rPr>
              <a:t>  一个广播总线连接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个节点</a:t>
            </a:r>
            <a:r>
              <a:rPr lang="en-US" altLang="zh-CN" sz="2400" b="1">
                <a:ea typeface="华文中宋" panose="02010600040101010101" pitchFamily="2" charset="-122"/>
              </a:rPr>
              <a:t>(A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D)</a:t>
            </a:r>
            <a:r>
              <a:rPr lang="zh-CN" altLang="en-US" sz="2400" b="1" dirty="0">
                <a:ea typeface="华文中宋" panose="02010600040101010101" pitchFamily="2" charset="-122"/>
              </a:rPr>
              <a:t>传输的时空图。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35000"/>
              </a:lnSpc>
              <a:buFont typeface="Wingdings" panose="05000000000000000000" pitchFamily="2" charset="2"/>
              <a:buNone/>
            </a:pPr>
            <a:endParaRPr lang="zh-CN" altLang="en-US" sz="2400" b="1" i="1" dirty="0">
              <a:solidFill>
                <a:srgbClr val="FF6600"/>
              </a:solidFill>
              <a:ea typeface="华文中宋" panose="02010600040101010101" pitchFamily="2" charset="-122"/>
            </a:endParaRPr>
          </a:p>
        </p:txBody>
      </p:sp>
      <p:pic>
        <p:nvPicPr>
          <p:cNvPr id="827396" name="图片 82739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7398" name="文本框 827397"/>
          <p:cNvSpPr txBox="1"/>
          <p:nvPr/>
        </p:nvSpPr>
        <p:spPr>
          <a:xfrm>
            <a:off x="5778500" y="1143000"/>
            <a:ext cx="203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27399" name="矩形 827398"/>
          <p:cNvSpPr/>
          <p:nvPr/>
        </p:nvSpPr>
        <p:spPr>
          <a:xfrm>
            <a:off x="4949825" y="1154113"/>
            <a:ext cx="3546475" cy="396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节点的空间分布</a:t>
            </a:r>
            <a:r>
              <a:rPr lang="zh-CN" altLang="en-US" sz="1600" b="1" dirty="0"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29443" name="文本占位符 829442"/>
          <p:cNvSpPr>
            <a:spLocks noGrp="1"/>
          </p:cNvSpPr>
          <p:nvPr>
            <p:ph type="body" idx="1"/>
          </p:nvPr>
        </p:nvSpPr>
        <p:spPr>
          <a:xfrm>
            <a:off x="266700" y="546100"/>
            <a:ext cx="4254500" cy="6032500"/>
          </a:xfrm>
        </p:spPr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时间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侦听到信道空，开始传输帧，沿着媒体传播比特。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时间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1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  <a:sym typeface="Symbol" panose="05050102010706020507" pitchFamily="18" charset="2"/>
              </a:rPr>
              <a:t>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 t</a:t>
            </a:r>
            <a:r>
              <a:rPr lang="en-US" altLang="zh-CN" sz="2400" b="1" i="1" baseline="-25000">
                <a:solidFill>
                  <a:schemeClr val="hlink"/>
                </a:solidFill>
                <a:ea typeface="华文中宋" panose="02010600040101010101" pitchFamily="2" charset="-122"/>
              </a:rPr>
              <a:t>0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）：</a:t>
            </a:r>
            <a:r>
              <a:rPr lang="zh-CN" altLang="en-US" sz="2400" b="1" dirty="0">
                <a:ea typeface="华文中宋" panose="02010600040101010101" pitchFamily="2" charset="-122"/>
              </a:rPr>
              <a:t>节点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有帧要发送。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的传输信号未到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检测到信道空</a:t>
            </a:r>
            <a:r>
              <a:rPr lang="zh-CN" altLang="en-US" sz="2400" b="1" dirty="0">
                <a:ea typeface="华文中宋" panose="02010600040101010101" pitchFamily="2" charset="-122"/>
              </a:rPr>
              <a:t>，开始传输。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很快，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的传输开始在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节点干扰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的传输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（冲突）</a:t>
            </a:r>
            <a:endParaRPr lang="zh-CN" altLang="en-US" sz="2400" b="1" i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端到端信道传播时延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信号从一个节点到另一个节点所花费的传播时间。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传播时延越长，节点不能侦听到另一个节点已经开始传输的可能性越大。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29444" name="图片 82944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31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43">
                                            <p:txEl>
                                              <p:charRg st="31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77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9443">
                                            <p:txEl>
                                              <p:charRg st="77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11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29443">
                                            <p:txEl>
                                              <p:charRg st="112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3">
                                            <p:txEl>
                                              <p:charRg st="145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9443">
                                            <p:txEl>
                                              <p:charRg st="145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0466" name="标题 83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带来问题：</a:t>
            </a:r>
            <a:r>
              <a:rPr lang="zh-CN" altLang="en-US" dirty="0">
                <a:solidFill>
                  <a:schemeClr val="hlink"/>
                </a:solidFill>
              </a:rPr>
              <a:t>信道浪费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830467" name="文本占位符 830466"/>
          <p:cNvSpPr>
            <a:spLocks noGrp="1"/>
          </p:cNvSpPr>
          <p:nvPr>
            <p:ph type="body" idx="1"/>
          </p:nvPr>
        </p:nvSpPr>
        <p:spPr>
          <a:xfrm>
            <a:off x="215900" y="1651000"/>
            <a:ext cx="4051300" cy="4648200"/>
          </a:xfrm>
        </p:spPr>
        <p:txBody>
          <a:bodyPr/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节点没有进行冲突检测</a:t>
            </a:r>
            <a:r>
              <a:rPr lang="zh-CN" altLang="en-US" sz="2400" b="1" dirty="0">
                <a:ea typeface="华文中宋" panose="02010600040101010101" pitchFamily="2" charset="-122"/>
              </a:rPr>
              <a:t>，既使发生了冲突，节点仍继续传输它们的帧。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该帧已经被破坏、是无用的帧，信道传输时间被浪费。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注意：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 marL="0" indent="0" eaLnBrk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　　距离与传播时延对碰撞概率的影响。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0468" name="图片 83046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4690" name="标题 754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类比例</a:t>
            </a:r>
            <a:endParaRPr lang="zh-CN" altLang="en-US" b="0" dirty="0"/>
          </a:p>
        </p:txBody>
      </p:sp>
      <p:sp>
        <p:nvSpPr>
          <p:cNvPr id="754691" name="文本占位符 75469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908300"/>
          </a:xfrm>
        </p:spPr>
        <p:txBody>
          <a:bodyPr/>
          <a:p>
            <a:pPr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旅行社组织游客从</a:t>
            </a:r>
            <a:r>
              <a:rPr lang="en-US" altLang="zh-CN" sz="2400" b="1"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ea typeface="华文中宋" panose="02010600040101010101" pitchFamily="2" charset="-122"/>
              </a:rPr>
              <a:t>地到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地。经过</a:t>
            </a:r>
            <a:r>
              <a:rPr lang="en-US" altLang="zh-CN" sz="2400" b="1"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ea typeface="华文中宋" panose="02010600040101010101" pitchFamily="2" charset="-122"/>
              </a:rPr>
              <a:t>段旅程，如图。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游客：</a:t>
            </a:r>
            <a:r>
              <a:rPr lang="zh-CN" altLang="en-US" sz="2400" b="1" dirty="0">
                <a:ea typeface="华文中宋" panose="02010600040101010101" pitchFamily="2" charset="-122"/>
              </a:rPr>
              <a:t>数据报；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运输区段：</a:t>
            </a:r>
            <a:r>
              <a:rPr lang="zh-CN" altLang="en-US" sz="2400" b="1" dirty="0">
                <a:ea typeface="华文中宋" panose="02010600040101010101" pitchFamily="2" charset="-122"/>
              </a:rPr>
              <a:t>通信链路；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运输方式：</a:t>
            </a:r>
            <a:r>
              <a:rPr lang="zh-CN" altLang="en-US" sz="2400" b="1" dirty="0">
                <a:ea typeface="华文中宋" panose="02010600040101010101" pitchFamily="2" charset="-122"/>
              </a:rPr>
              <a:t>链路层协议，如汽车、飞机和火车。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旅行社：</a:t>
            </a:r>
            <a:r>
              <a:rPr lang="zh-CN" altLang="en-US" sz="2400" b="1" dirty="0">
                <a:ea typeface="华文中宋" panose="02010600040101010101" pitchFamily="2" charset="-122"/>
              </a:rPr>
              <a:t>选路协议。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754692" name="组合 754691"/>
          <p:cNvGrpSpPr/>
          <p:nvPr/>
        </p:nvGrpSpPr>
        <p:grpSpPr>
          <a:xfrm>
            <a:off x="1892300" y="4833111"/>
            <a:ext cx="4241800" cy="1367664"/>
            <a:chOff x="4021" y="7942"/>
            <a:chExt cx="5040" cy="1616"/>
          </a:xfrm>
        </p:grpSpPr>
        <p:sp>
          <p:nvSpPr>
            <p:cNvPr id="754693" name="文本框 754692"/>
            <p:cNvSpPr txBox="1"/>
            <p:nvPr/>
          </p:nvSpPr>
          <p:spPr>
            <a:xfrm>
              <a:off x="4561" y="9090"/>
              <a:ext cx="41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汽车            飞机                   火车</a:t>
              </a:r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4694" name="椭圆 754693"/>
            <p:cNvSpPr/>
            <p:nvPr/>
          </p:nvSpPr>
          <p:spPr>
            <a:xfrm>
              <a:off x="4021" y="8622"/>
              <a:ext cx="540" cy="54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4695" name="椭圆 754694"/>
            <p:cNvSpPr/>
            <p:nvPr/>
          </p:nvSpPr>
          <p:spPr>
            <a:xfrm>
              <a:off x="8521" y="8622"/>
              <a:ext cx="540" cy="54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4696" name="椭圆 754695"/>
            <p:cNvSpPr/>
            <p:nvPr/>
          </p:nvSpPr>
          <p:spPr>
            <a:xfrm>
              <a:off x="5461" y="8778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697" name="椭圆 754696"/>
            <p:cNvSpPr/>
            <p:nvPr/>
          </p:nvSpPr>
          <p:spPr>
            <a:xfrm>
              <a:off x="7261" y="8778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698" name="直接连接符 754697"/>
            <p:cNvSpPr/>
            <p:nvPr/>
          </p:nvSpPr>
          <p:spPr>
            <a:xfrm>
              <a:off x="4561" y="893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4699" name="直接连接符 754698"/>
            <p:cNvSpPr/>
            <p:nvPr/>
          </p:nvSpPr>
          <p:spPr>
            <a:xfrm>
              <a:off x="5821" y="8934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4700" name="直接连接符 754699"/>
            <p:cNvSpPr/>
            <p:nvPr/>
          </p:nvSpPr>
          <p:spPr>
            <a:xfrm>
              <a:off x="7621" y="893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" name="椭圆 2"/>
            <p:cNvSpPr/>
            <p:nvPr/>
          </p:nvSpPr>
          <p:spPr>
            <a:xfrm>
              <a:off x="5461" y="7989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7252" y="7942"/>
              <a:ext cx="360" cy="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54701" name="直接连接符 754700"/>
          <p:cNvSpPr/>
          <p:nvPr/>
        </p:nvSpPr>
        <p:spPr>
          <a:xfrm>
            <a:off x="2352675" y="5667375"/>
            <a:ext cx="7810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4702" name="直接连接符 754701"/>
          <p:cNvSpPr/>
          <p:nvPr/>
        </p:nvSpPr>
        <p:spPr>
          <a:xfrm>
            <a:off x="3524250" y="5657850"/>
            <a:ext cx="9715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54703" name="直接连接符 754702"/>
          <p:cNvSpPr/>
          <p:nvPr/>
        </p:nvSpPr>
        <p:spPr>
          <a:xfrm>
            <a:off x="4914900" y="5667375"/>
            <a:ext cx="7810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" name="直接连接符 4"/>
          <p:cNvSpPr/>
          <p:nvPr/>
        </p:nvSpPr>
        <p:spPr>
          <a:xfrm flipV="1">
            <a:off x="2352675" y="5028565"/>
            <a:ext cx="781050" cy="511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" name="直接连接符 5"/>
          <p:cNvSpPr/>
          <p:nvPr/>
        </p:nvSpPr>
        <p:spPr>
          <a:xfrm>
            <a:off x="3407410" y="4961890"/>
            <a:ext cx="1210945" cy="1524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" name="直接连接符 6"/>
          <p:cNvSpPr/>
          <p:nvPr/>
        </p:nvSpPr>
        <p:spPr>
          <a:xfrm>
            <a:off x="3407410" y="5034280"/>
            <a:ext cx="1275080" cy="61849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" name="直接连接符 7"/>
          <p:cNvSpPr/>
          <p:nvPr/>
        </p:nvSpPr>
        <p:spPr>
          <a:xfrm>
            <a:off x="4914900" y="5052695"/>
            <a:ext cx="826135" cy="48704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1490" name="标题 83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3600" dirty="0"/>
              <a:t>带冲突检测的</a:t>
            </a:r>
            <a:r>
              <a:rPr lang="en-US" altLang="zh-CN" sz="3600"/>
              <a:t>CSMA(CSMA/CD)</a:t>
            </a:r>
            <a:r>
              <a:rPr lang="zh-CN" altLang="en-US" sz="3600" dirty="0"/>
              <a:t>：</a:t>
            </a:r>
            <a:endParaRPr lang="zh-CN" altLang="en-US" sz="3600" dirty="0"/>
          </a:p>
        </p:txBody>
      </p:sp>
      <p:sp>
        <p:nvSpPr>
          <p:cNvPr id="831491" name="文本占位符 83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66700" indent="-266700">
              <a:lnSpc>
                <a:spcPct val="12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增加“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载波侦听</a:t>
            </a:r>
            <a:r>
              <a:rPr lang="zh-CN" altLang="en-US" sz="2400" b="1" dirty="0">
                <a:ea typeface="华文中宋" panose="02010600040101010101" pitchFamily="2" charset="-122"/>
              </a:rPr>
              <a:t>”和“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冲突检测</a:t>
            </a:r>
            <a:r>
              <a:rPr lang="zh-CN" altLang="en-US" sz="2400" b="1" dirty="0">
                <a:ea typeface="华文中宋" panose="02010600040101010101" pitchFamily="2" charset="-122"/>
              </a:rPr>
              <a:t>”两个规则。</a:t>
            </a:r>
            <a:r>
              <a:rPr lang="zh-CN" altLang="en-US" sz="2400" b="1" i="1" dirty="0">
                <a:ea typeface="华文中宋" panose="02010600040101010101" pitchFamily="2" charset="-122"/>
              </a:rPr>
              <a:t>“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边说边听”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LWT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（</a:t>
            </a:r>
            <a:r>
              <a:rPr lang="en-US" altLang="zh-CN" sz="2400" b="1" i="1">
                <a:ea typeface="华文中宋" panose="02010600040101010101" pitchFamily="2" charset="-122"/>
              </a:rPr>
              <a:t>listen while talk</a:t>
            </a:r>
            <a:r>
              <a:rPr lang="zh-CN" altLang="en-US" sz="2400" b="1" i="1" dirty="0">
                <a:ea typeface="华文中宋" panose="02010600040101010101" pitchFamily="2" charset="-122"/>
              </a:rPr>
              <a:t>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 基本原理：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</a:rPr>
              <a:t>传送前侦听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信道忙：</a:t>
            </a:r>
            <a:r>
              <a:rPr lang="zh-CN" altLang="en-US" sz="2400" b="1" dirty="0">
                <a:ea typeface="华文中宋" panose="02010600040101010101" pitchFamily="2" charset="-122"/>
              </a:rPr>
              <a:t>延迟传送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 信道闲：</a:t>
            </a:r>
            <a:r>
              <a:rPr lang="zh-CN" altLang="en-US" sz="2400" b="1" dirty="0">
                <a:ea typeface="华文中宋" panose="02010600040101010101" pitchFamily="2" charset="-122"/>
              </a:rPr>
              <a:t>传送整个帧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 marL="266700" indent="-2667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发送同时进行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冲突检测：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一旦检测到冲突就立即停止传输， 尽快重发。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266700" indent="-266700">
              <a:lnSpc>
                <a:spcPct val="115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目的：</a:t>
            </a:r>
            <a:r>
              <a:rPr lang="zh-CN" altLang="en-US" sz="2400" b="1" dirty="0">
                <a:ea typeface="华文中宋" panose="02010600040101010101" pitchFamily="2" charset="-122"/>
              </a:rPr>
              <a:t>缩短无效传送时间，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提高信道的利用率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59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1491">
                                            <p:txEl>
                                              <p:charRg st="59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72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1491">
                                            <p:txEl>
                                              <p:charRg st="72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8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1491">
                                            <p:txEl>
                                              <p:charRg st="8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92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1491">
                                            <p:txEl>
                                              <p:charRg st="92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charRg st="125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31491">
                                            <p:txEl>
                                              <p:charRg st="125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2514" name="标题 83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例</a:t>
            </a:r>
            <a:endParaRPr lang="zh-CN" altLang="en-US" dirty="0"/>
          </a:p>
        </p:txBody>
      </p:sp>
      <p:sp>
        <p:nvSpPr>
          <p:cNvPr id="832515" name="文本占位符 832514"/>
          <p:cNvSpPr>
            <a:spLocks noGrp="1"/>
          </p:cNvSpPr>
          <p:nvPr>
            <p:ph type="body" idx="1"/>
          </p:nvPr>
        </p:nvSpPr>
        <p:spPr>
          <a:xfrm>
            <a:off x="622300" y="1257300"/>
            <a:ext cx="7772400" cy="1028700"/>
          </a:xfrm>
        </p:spPr>
        <p:txBody>
          <a:bodyPr/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两个节点</a:t>
            </a:r>
            <a:r>
              <a:rPr lang="en-US" altLang="zh-CN" sz="2400" b="1"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D</a:t>
            </a:r>
            <a:r>
              <a:rPr lang="zh-CN" altLang="en-US" sz="2400" b="1" dirty="0">
                <a:ea typeface="华文中宋" panose="02010600040101010101" pitchFamily="2" charset="-122"/>
              </a:rPr>
              <a:t>在检测到冲突之后很短的时间内都放弃传输。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2516" name="图片 83251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5888" y="2319338"/>
            <a:ext cx="4433887" cy="387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2517" name="文本框 832516"/>
          <p:cNvSpPr txBox="1"/>
          <p:nvPr/>
        </p:nvSpPr>
        <p:spPr>
          <a:xfrm>
            <a:off x="571500" y="3886200"/>
            <a:ext cx="2692400" cy="831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宋体" panose="02010600030101010101" pitchFamily="2" charset="-122"/>
              </a:rPr>
              <a:t>     以太网即采用</a:t>
            </a:r>
            <a:r>
              <a:rPr lang="en-US" altLang="zh-CN" sz="2400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CSMA/CD</a:t>
            </a:r>
            <a:r>
              <a:rPr lang="zh-CN" altLang="en-US" sz="2400" b="1" dirty="0">
                <a:latin typeface="Comic Sans MS" panose="030F0702030302020204" pitchFamily="66" charset="0"/>
                <a:ea typeface="宋体" panose="02010600030101010101" pitchFamily="2" charset="-122"/>
              </a:rPr>
              <a:t>协议。</a:t>
            </a:r>
            <a:endParaRPr lang="zh-CN" altLang="en-US" sz="24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32518" name="文本框 832517"/>
          <p:cNvSpPr txBox="1"/>
          <p:nvPr/>
        </p:nvSpPr>
        <p:spPr>
          <a:xfrm>
            <a:off x="5753100" y="5486400"/>
            <a:ext cx="1498600" cy="779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检测到冲突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放弃传输</a:t>
            </a:r>
            <a:endParaRPr lang="zh-CN" altLang="en-US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26110" y="337820"/>
            <a:ext cx="8036560" cy="5650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92175" y="471170"/>
            <a:ext cx="7209790" cy="5509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19125" y="590550"/>
            <a:ext cx="7676515" cy="5113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40" y="683260"/>
            <a:ext cx="7698105" cy="5025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48030" y="724535"/>
            <a:ext cx="7296785" cy="4966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3538" name="标题 83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6.3.3   </a:t>
            </a:r>
            <a:r>
              <a:rPr lang="zh-CN" altLang="en-US" dirty="0"/>
              <a:t>轮流协议</a:t>
            </a:r>
            <a:endParaRPr lang="zh-CN" altLang="en-US" dirty="0"/>
          </a:p>
        </p:txBody>
      </p:sp>
      <p:sp>
        <p:nvSpPr>
          <p:cNvPr id="833539" name="文本占位符 83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多路访问协议理想特性：</a:t>
            </a:r>
            <a:endParaRPr lang="zh-CN" altLang="en-US" sz="2400" b="1" dirty="0">
              <a:solidFill>
                <a:srgbClr val="FF6600"/>
              </a:solidFill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只有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活动时，吞吐量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</a:rPr>
              <a:t>b/ s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有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活动时，吞吐量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R/M</a:t>
            </a:r>
            <a:r>
              <a:rPr lang="en-US" altLang="zh-CN" sz="2400" b="1" i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</a:rPr>
              <a:t>b/ s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ALOHA</a:t>
            </a:r>
            <a:r>
              <a:rPr lang="zh-CN" altLang="en-US" sz="2400" b="1" dirty="0">
                <a:ea typeface="华文中宋" panose="02010600040101010101" pitchFamily="2" charset="-122"/>
              </a:rPr>
              <a:t>和</a:t>
            </a:r>
            <a:r>
              <a:rPr lang="en-US" altLang="zh-CN" sz="2400" b="1">
                <a:ea typeface="华文中宋" panose="02010600040101010101" pitchFamily="2" charset="-122"/>
              </a:rPr>
              <a:t>CSMA</a:t>
            </a:r>
            <a:r>
              <a:rPr lang="zh-CN" altLang="en-US" sz="2400" b="1" dirty="0">
                <a:ea typeface="华文中宋" panose="02010600040101010101" pitchFamily="2" charset="-122"/>
              </a:rPr>
              <a:t>协议有第一个特性，但没有第二个特性。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9&amp;return=true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9&amp;return=true"/>
              </a:rPr>
              <a:t>、轮询协议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  <a:hlinkClick r:id="" action="ppaction://customshow?id=18&amp;return=true"/>
              </a:rPr>
              <a:t>2</a:t>
            </a:r>
            <a:r>
              <a:rPr lang="zh-CN" altLang="en-US" sz="2400" b="1" dirty="0">
                <a:ea typeface="华文中宋" panose="02010600040101010101" pitchFamily="2" charset="-122"/>
                <a:hlinkClick r:id="" action="ppaction://customshow?id=18&amp;return=true"/>
              </a:rPr>
              <a:t>、令牌传递协议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3539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charRg st="103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3539">
                                            <p:txEl>
                                              <p:charRg st="103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4562" name="标题 8345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1</a:t>
            </a:r>
            <a:r>
              <a:rPr lang="zh-CN" altLang="en-US" dirty="0"/>
              <a:t>、轮询协议 </a:t>
            </a:r>
            <a:r>
              <a:rPr lang="en-US" altLang="zh-CN"/>
              <a:t>(polling protocol)</a:t>
            </a:r>
            <a:endParaRPr lang="zh-CN" altLang="en-US" dirty="0"/>
          </a:p>
        </p:txBody>
      </p:sp>
      <p:sp>
        <p:nvSpPr>
          <p:cNvPr id="834563" name="文本占位符 83456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2755900"/>
          </a:xfrm>
        </p:spPr>
        <p:txBody>
          <a:bodyPr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指定一个主节点，以循环的方式轮询每个节点</a:t>
            </a:r>
            <a:r>
              <a:rPr lang="zh-CN" altLang="en-US" sz="2400" b="1" dirty="0">
                <a:ea typeface="华文中宋" panose="02010600040101010101" pitchFamily="2" charset="-122"/>
              </a:rPr>
              <a:t>。并告诉节点能够传输的最大帧数。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轮询顺序：</a:t>
            </a:r>
            <a:r>
              <a:rPr lang="zh-CN" altLang="en-US" sz="2400" b="1" dirty="0">
                <a:ea typeface="华文中宋" panose="02010600040101010101" pitchFamily="2" charset="-122"/>
              </a:rPr>
              <a:t>   </a:t>
            </a:r>
            <a:r>
              <a:rPr lang="en-US" altLang="zh-CN" sz="2400" b="1">
                <a:ea typeface="华文中宋" panose="02010600040101010101" pitchFamily="2" charset="-122"/>
              </a:rPr>
              <a:t>1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2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……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主节点通过观察信道上是否有信号来判断节点何时完成了帧的发送，再询问下一节点。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pSp>
        <p:nvGrpSpPr>
          <p:cNvPr id="834564" name="组合 834563"/>
          <p:cNvGrpSpPr/>
          <p:nvPr/>
        </p:nvGrpSpPr>
        <p:grpSpPr>
          <a:xfrm>
            <a:off x="2451100" y="4421188"/>
            <a:ext cx="4246563" cy="1522412"/>
            <a:chOff x="3661" y="10806"/>
            <a:chExt cx="6687" cy="2397"/>
          </a:xfrm>
        </p:grpSpPr>
        <p:sp>
          <p:nvSpPr>
            <p:cNvPr id="834565" name="文本框 834564"/>
            <p:cNvSpPr txBox="1"/>
            <p:nvPr/>
          </p:nvSpPr>
          <p:spPr>
            <a:xfrm>
              <a:off x="5198" y="11319"/>
              <a:ext cx="1181" cy="7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/>
              <a:r>
                <a: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数据帧</a:t>
              </a:r>
              <a:endPara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566" name="文本框 834565"/>
            <p:cNvSpPr txBox="1"/>
            <p:nvPr/>
          </p:nvSpPr>
          <p:spPr>
            <a:xfrm>
              <a:off x="3661" y="11943"/>
              <a:ext cx="1295" cy="62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>
                <a:lnSpc>
                  <a:spcPct val="152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主节点</a:t>
              </a:r>
              <a:endParaRPr lang="zh-CN" altLang="en-US" sz="1400" b="1" dirty="0">
                <a:solidFill>
                  <a:srgbClr val="FF0000"/>
                </a:solidFill>
                <a:latin typeface="Comic Sans MS" panose="030F0702030302020204" pitchFamily="66" charset="0"/>
                <a:ea typeface="华文中宋" panose="02010600040101010101" pitchFamily="2" charset="-122"/>
              </a:endParaRPr>
            </a:p>
          </p:txBody>
        </p:sp>
        <p:sp>
          <p:nvSpPr>
            <p:cNvPr id="834567" name="文本框 834566"/>
            <p:cNvSpPr txBox="1"/>
            <p:nvPr/>
          </p:nvSpPr>
          <p:spPr>
            <a:xfrm>
              <a:off x="6353" y="10851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568" name="直接连接符 834567"/>
            <p:cNvSpPr/>
            <p:nvPr/>
          </p:nvSpPr>
          <p:spPr>
            <a:xfrm>
              <a:off x="4956" y="12099"/>
              <a:ext cx="496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stealth" w="med" len="lg"/>
              <a:tailEnd type="none" w="med" len="lg"/>
            </a:ln>
          </p:spPr>
        </p:sp>
        <p:sp>
          <p:nvSpPr>
            <p:cNvPr id="834569" name="直接连接符 834568"/>
            <p:cNvSpPr/>
            <p:nvPr/>
          </p:nvSpPr>
          <p:spPr>
            <a:xfrm>
              <a:off x="4956" y="12411"/>
              <a:ext cx="516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834570" name="文本框 834569"/>
            <p:cNvSpPr txBox="1"/>
            <p:nvPr/>
          </p:nvSpPr>
          <p:spPr>
            <a:xfrm>
              <a:off x="8351" y="10806"/>
              <a:ext cx="118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ctr"/>
              <a:r>
                <a:rPr lang="en-US" altLang="zh-CN" sz="1400" b="1">
                  <a:latin typeface="Times New Roman" panose="02020603050405020304" pitchFamily="18" charset="0"/>
                  <a:ea typeface="宋体" panose="02010600030101010101" pitchFamily="2" charset="-122"/>
                </a:rPr>
                <a:t>……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571" name="直接连接符 834570"/>
            <p:cNvSpPr/>
            <p:nvPr/>
          </p:nvSpPr>
          <p:spPr>
            <a:xfrm>
              <a:off x="6579" y="11418"/>
              <a:ext cx="0" cy="6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2" name="直接连接符 834571"/>
            <p:cNvSpPr/>
            <p:nvPr/>
          </p:nvSpPr>
          <p:spPr>
            <a:xfrm>
              <a:off x="6776" y="11430"/>
              <a:ext cx="0" cy="99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3" name="文本框 834572"/>
            <p:cNvSpPr txBox="1"/>
            <p:nvPr/>
          </p:nvSpPr>
          <p:spPr>
            <a:xfrm>
              <a:off x="7563" y="10851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574" name="文本框 834573"/>
            <p:cNvSpPr txBox="1"/>
            <p:nvPr/>
          </p:nvSpPr>
          <p:spPr>
            <a:xfrm>
              <a:off x="9728" y="10806"/>
              <a:ext cx="620" cy="56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575" name="直接连接符 834574"/>
            <p:cNvSpPr/>
            <p:nvPr/>
          </p:nvSpPr>
          <p:spPr>
            <a:xfrm>
              <a:off x="9925" y="11373"/>
              <a:ext cx="0" cy="72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6" name="直接连接符 834575"/>
            <p:cNvSpPr/>
            <p:nvPr/>
          </p:nvSpPr>
          <p:spPr>
            <a:xfrm>
              <a:off x="7760" y="11418"/>
              <a:ext cx="0" cy="6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7" name="直接连接符 834576"/>
            <p:cNvSpPr/>
            <p:nvPr/>
          </p:nvSpPr>
          <p:spPr>
            <a:xfrm>
              <a:off x="7957" y="11418"/>
              <a:ext cx="0" cy="99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8" name="直接连接符 834577"/>
            <p:cNvSpPr/>
            <p:nvPr/>
          </p:nvSpPr>
          <p:spPr>
            <a:xfrm>
              <a:off x="10122" y="11373"/>
              <a:ext cx="0" cy="103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4579" name="文本框 834578"/>
            <p:cNvSpPr txBox="1"/>
            <p:nvPr/>
          </p:nvSpPr>
          <p:spPr>
            <a:xfrm>
              <a:off x="5198" y="12423"/>
              <a:ext cx="1152" cy="7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轮询帧</a:t>
              </a:r>
              <a:endPara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834581" name="直接连接符 834580"/>
          <p:cNvSpPr/>
          <p:nvPr/>
        </p:nvSpPr>
        <p:spPr>
          <a:xfrm>
            <a:off x="3276600" y="544830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34582" name="直接连接符 834581"/>
          <p:cNvSpPr/>
          <p:nvPr/>
        </p:nvSpPr>
        <p:spPr>
          <a:xfrm flipV="1">
            <a:off x="3371850" y="5448300"/>
            <a:ext cx="10858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834583" name="直接连接符 834582"/>
          <p:cNvSpPr/>
          <p:nvPr/>
        </p:nvSpPr>
        <p:spPr>
          <a:xfrm flipH="1">
            <a:off x="3533775" y="5238750"/>
            <a:ext cx="6953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4563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charRg st="6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4563">
                                            <p:txEl>
                                              <p:charRg st="61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3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3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6610" name="标题 8366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特点：</a:t>
            </a:r>
            <a:endParaRPr lang="zh-CN" altLang="en-US" i="1" dirty="0"/>
          </a:p>
        </p:txBody>
      </p:sp>
      <p:sp>
        <p:nvSpPr>
          <p:cNvPr id="836611" name="文本占位符 836610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899400" cy="46482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消除冲突和空时隙</a:t>
            </a:r>
            <a:r>
              <a:rPr lang="zh-CN" altLang="en-US" sz="2400" b="1" dirty="0">
                <a:ea typeface="华文中宋" panose="02010600040101010101" pitchFamily="2" charset="-122"/>
              </a:rPr>
              <a:t>，效率高。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有轮询时延</a:t>
            </a:r>
            <a:r>
              <a:rPr lang="zh-CN" altLang="en-US" sz="2400" b="1" dirty="0">
                <a:ea typeface="华文中宋" panose="02010600040101010101" pitchFamily="2" charset="-122"/>
              </a:rPr>
              <a:t>：活动节点不能立即传输帧，等待被轮询；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如果主节点失效，整个信道都不能用。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755714" name="标题 755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  <p:sp>
        <p:nvSpPr>
          <p:cNvPr id="755715" name="文本占位符 755714"/>
          <p:cNvSpPr>
            <a:spLocks noGrp="1"/>
          </p:cNvSpPr>
          <p:nvPr>
            <p:ph type="body" sz="half" idx="1"/>
          </p:nvPr>
        </p:nvSpPr>
        <p:spPr>
          <a:xfrm>
            <a:off x="533400" y="1422400"/>
            <a:ext cx="7429500" cy="3327400"/>
          </a:xfrm>
        </p:spPr>
        <p:txBody>
          <a:bodyPr/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将数据报通过一条通信链路从一个节点“移动”到相邻的节点。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</a:rPr>
              <a:t>成帧：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把网络层数据报封装成链路层帧</a:t>
            </a:r>
            <a:r>
              <a:rPr lang="zh-CN" altLang="en-US" sz="2400" b="1" dirty="0">
                <a:ea typeface="华文中宋" panose="02010600040101010101" pitchFamily="2" charset="-122"/>
              </a:rPr>
              <a:t>，再传送到链路上。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首部包括若干字段：如编号、物理地址等。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  不同的链路层协议，帧格式可能不同。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graphicFrame>
        <p:nvGraphicFramePr>
          <p:cNvPr id="755730" name="内容占位符 755729"/>
          <p:cNvGraphicFramePr/>
          <p:nvPr>
            <p:ph sz="half" idx="2"/>
          </p:nvPr>
        </p:nvGraphicFramePr>
        <p:xfrm>
          <a:off x="3022600" y="5651500"/>
          <a:ext cx="3810000" cy="698500"/>
        </p:xfrm>
        <a:graphic>
          <a:graphicData uri="http://schemas.openxmlformats.org/drawingml/2006/table">
            <a:tbl>
              <a:tblPr/>
              <a:tblGrid>
                <a:gridCol w="1573213"/>
                <a:gridCol w="2236787"/>
              </a:tblGrid>
              <a:tr h="6985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 eaLnBrk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ea typeface="华文中宋" panose="02010600040101010101" pitchFamily="2" charset="-122"/>
                        </a:rPr>
                        <a:t>首部</a:t>
                      </a:r>
                      <a:endParaRPr lang="zh-CN" altLang="en-US" dirty="0">
                        <a:ea typeface="华文中宋" panose="02010600040101010101" pitchFamily="2" charset="-122"/>
                      </a:endParaRPr>
                    </a:p>
                  </a:txBody>
                  <a:tcPr anchor="ctr" anchorCtr="0">
                    <a:lnL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 eaLnBrk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ea typeface="华文中宋" panose="02010600040101010101" pitchFamily="2" charset="-122"/>
                        </a:rPr>
                        <a:t>数据报</a:t>
                      </a:r>
                      <a:endParaRPr lang="zh-CN" altLang="en-US" dirty="0">
                        <a:ea typeface="华文中宋" panose="02010600040101010101" pitchFamily="2" charset="-122"/>
                      </a:endParaRPr>
                    </a:p>
                  </a:txBody>
                  <a:tcPr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37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5715">
                                            <p:txEl>
                                              <p:charRg st="37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6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5715">
                                            <p:txEl>
                                              <p:charRg st="6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charRg st="89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5715">
                                            <p:txEl>
                                              <p:charRg st="89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5586" name="标题 8355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 u="none"/>
              <a:t>2</a:t>
            </a:r>
            <a:r>
              <a:rPr lang="zh-CN" altLang="en-US" sz="3600" u="none" dirty="0"/>
              <a:t>、令牌传递协议 </a:t>
            </a:r>
            <a:r>
              <a:rPr lang="en-US" altLang="zh-CN" sz="3600" u="none"/>
              <a:t>(token-passing protocol)</a:t>
            </a:r>
            <a:endParaRPr lang="zh-CN" altLang="en-US" sz="3600" u="none" dirty="0"/>
          </a:p>
        </p:txBody>
      </p:sp>
      <p:sp>
        <p:nvSpPr>
          <p:cNvPr id="835587" name="文本占位符 835586"/>
          <p:cNvSpPr>
            <a:spLocks noGrp="1"/>
          </p:cNvSpPr>
          <p:nvPr>
            <p:ph type="body" idx="1"/>
          </p:nvPr>
        </p:nvSpPr>
        <p:spPr>
          <a:xfrm>
            <a:off x="533400" y="1473200"/>
            <a:ext cx="7772400" cy="3352800"/>
          </a:xfrm>
        </p:spPr>
        <p:txBody>
          <a:bodyPr/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没有主节点。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设置一个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令牌</a:t>
            </a:r>
            <a:r>
              <a:rPr lang="en-US" altLang="zh-CN" sz="2400" b="1">
                <a:ea typeface="华文中宋" panose="02010600040101010101" pitchFamily="2" charset="-122"/>
              </a:rPr>
              <a:t>(token</a:t>
            </a:r>
            <a:r>
              <a:rPr lang="zh-CN" altLang="en-US" sz="2400" b="1" dirty="0">
                <a:ea typeface="华文中宋" panose="02010600040101010101" pitchFamily="2" charset="-122"/>
              </a:rPr>
              <a:t>，小的专用帧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；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令牌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以固定顺序循环传递</a:t>
            </a:r>
            <a:r>
              <a:rPr lang="zh-CN" altLang="en-US" sz="2400" b="1" dirty="0">
                <a:ea typeface="华文中宋" panose="02010600040101010101" pitchFamily="2" charset="-122"/>
              </a:rPr>
              <a:t>，给节点传输机会。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如：</a:t>
            </a:r>
            <a:r>
              <a:rPr lang="en-US" altLang="zh-CN" sz="2400" b="1">
                <a:ea typeface="华文中宋" panose="02010600040101010101" pitchFamily="2" charset="-122"/>
              </a:rPr>
              <a:t>1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2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</a:rPr>
              <a:t>……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ea typeface="华文中宋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</a:rPr>
              <a:t>n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节点收到令牌：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ea typeface="华文中宋" panose="02010600040101010101" pitchFamily="2" charset="-122"/>
              </a:rPr>
              <a:t> 有帧要发送，传输，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传完后将令牌转发</a:t>
            </a:r>
            <a:r>
              <a:rPr lang="zh-CN" altLang="en-US" sz="2400" b="1" dirty="0">
                <a:ea typeface="华文中宋" panose="02010600040101010101" pitchFamily="2" charset="-122"/>
              </a:rPr>
              <a:t>到下一节点；</a:t>
            </a:r>
            <a:endParaRPr lang="zh-CN" altLang="en-US" sz="2400" b="1" dirty="0"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  <a:sym typeface="Wingdings" panose="05000000000000000000" pitchFamily="2" charset="2"/>
              </a:rPr>
              <a:t></a:t>
            </a:r>
            <a:r>
              <a:rPr lang="zh-CN" altLang="en-US" sz="2400" b="1" dirty="0">
                <a:ea typeface="华文中宋" panose="02010600040101010101" pitchFamily="2" charset="-122"/>
              </a:rPr>
              <a:t> 否则，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直接将令牌转发</a:t>
            </a:r>
            <a:r>
              <a:rPr lang="zh-CN" altLang="en-US" sz="2400" b="1" dirty="0">
                <a:ea typeface="华文中宋" panose="02010600040101010101" pitchFamily="2" charset="-122"/>
              </a:rPr>
              <a:t>到下一节点。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35588" name="图片 835587" descr="IMG000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2788" y="4786313"/>
            <a:ext cx="2808287" cy="1728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5589" name="任意多边形 835588"/>
          <p:cNvSpPr/>
          <p:nvPr/>
        </p:nvSpPr>
        <p:spPr>
          <a:xfrm>
            <a:off x="5124450" y="5324475"/>
            <a:ext cx="457200" cy="266700"/>
          </a:xfrm>
          <a:custGeom>
            <a:avLst/>
            <a:gdLst/>
            <a:ahLst/>
            <a:cxnLst/>
            <a:pathLst>
              <a:path w="288" h="168">
                <a:moveTo>
                  <a:pt x="288" y="0"/>
                </a:moveTo>
                <a:lnTo>
                  <a:pt x="246" y="6"/>
                </a:lnTo>
                <a:cubicBezTo>
                  <a:pt x="219" y="13"/>
                  <a:pt x="167" y="15"/>
                  <a:pt x="126" y="42"/>
                </a:cubicBezTo>
                <a:cubicBezTo>
                  <a:pt x="85" y="69"/>
                  <a:pt x="26" y="142"/>
                  <a:pt x="0" y="168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3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77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5587">
                                            <p:txEl>
                                              <p:charRg st="77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5587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charRg st="111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5587">
                                            <p:txEl>
                                              <p:charRg st="111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7634" name="标题 8376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i="1" dirty="0"/>
              <a:t>特点：</a:t>
            </a:r>
            <a:endParaRPr lang="zh-CN" altLang="en-US" dirty="0"/>
          </a:p>
        </p:txBody>
      </p:sp>
      <p:sp>
        <p:nvSpPr>
          <p:cNvPr id="837635" name="文本占位符 8376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令牌传递是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分散的，效率高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一个节点的失效会使整个信道崩溃。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一个节点忘记释放令牌，必须恢复令牌到环中。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相应协议标准：</a:t>
            </a:r>
            <a:r>
              <a:rPr lang="en-US" altLang="zh-CN" sz="2400" b="1">
                <a:ea typeface="华文中宋" panose="02010600040101010101" pitchFamily="2" charset="-122"/>
              </a:rPr>
              <a:t>IEEE802.5 </a:t>
            </a:r>
            <a:r>
              <a:rPr lang="zh-CN" altLang="en-US" sz="2400" b="1" dirty="0">
                <a:ea typeface="华文中宋" panose="02010600040101010101" pitchFamily="2" charset="-122"/>
              </a:rPr>
              <a:t>令牌环。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116741" name="Title 41"/>
          <p:cNvSpPr/>
          <p:nvPr>
            <p:custDataLst>
              <p:tags r:id="rId1"/>
            </p:custDataLst>
          </p:nvPr>
        </p:nvSpPr>
        <p:spPr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 i="0">
                <a:solidFill>
                  <a:schemeClr val="tx1"/>
                </a:solidFill>
                <a:latin typeface="+mn-lt"/>
                <a:ea typeface="MS PGothic" panose="020B0600070205080204" pitchFamily="-84" charset="-128"/>
                <a:cs typeface="MS PGothic" panose="020B0600070205080204" pitchFamily="-8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-8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000099"/>
                </a:solidFill>
                <a:ea typeface="宋体" panose="02010600030101010101" pitchFamily="2" charset="-122"/>
              </a:rPr>
              <a:t>线缆接入网</a:t>
            </a:r>
            <a:endParaRPr lang="zh-CN" altLang="en-US" sz="400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240030"/>
            <a:ext cx="8646160" cy="444690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-102235"/>
            <a:ext cx="8355330" cy="6417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0"/>
            <a:ext cx="8355330" cy="641731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5826" name="标题 8458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u="none"/>
              <a:t>5.4  </a:t>
            </a:r>
            <a:r>
              <a:rPr lang="zh-CN" altLang="en-US" u="none" dirty="0"/>
              <a:t>链路层编址</a:t>
            </a:r>
            <a:endParaRPr lang="zh-CN" altLang="en-US" u="none" dirty="0"/>
          </a:p>
        </p:txBody>
      </p:sp>
      <p:sp>
        <p:nvSpPr>
          <p:cNvPr id="845827" name="文本占位符 845826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7924800" cy="5270500"/>
          </a:xfrm>
        </p:spPr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lang="zh-CN" altLang="en-US" sz="2400" b="1" dirty="0">
                <a:ea typeface="华文中宋" panose="02010600040101010101" pitchFamily="2" charset="-122"/>
              </a:rPr>
              <a:t>每个节点有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网络层地址和链路层地址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  <a:hlinkClick r:id="" action="ppaction://customshow?id=10&amp;return=true"/>
              </a:rPr>
              <a:t>网络层地址</a:t>
            </a:r>
            <a:r>
              <a:rPr lang="zh-CN" altLang="en-US" sz="2400" b="1" dirty="0">
                <a:solidFill>
                  <a:srgbClr val="FF6600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  节点在互连网络中分配的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一个唯一地址（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用于把分组送到目的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网络。</a:t>
            </a:r>
            <a:r>
              <a:rPr lang="zh-CN" altLang="en-US" sz="2400" b="1" dirty="0">
                <a:ea typeface="华文中宋" panose="02010600040101010101" pitchFamily="2" charset="-122"/>
              </a:rPr>
              <a:t>长度为</a:t>
            </a:r>
            <a:r>
              <a:rPr lang="en-US" altLang="zh-CN" sz="2400" b="1">
                <a:ea typeface="华文中宋" panose="02010600040101010101" pitchFamily="2" charset="-122"/>
              </a:rPr>
              <a:t>32</a:t>
            </a:r>
            <a:r>
              <a:rPr lang="zh-CN" altLang="en-US" sz="2400" b="1" dirty="0">
                <a:ea typeface="华文中宋" panose="02010600040101010101" pitchFamily="2" charset="-122"/>
              </a:rPr>
              <a:t>比特（</a:t>
            </a:r>
            <a:r>
              <a:rPr lang="en-US" altLang="zh-CN" sz="2400" b="1">
                <a:ea typeface="华文中宋" panose="02010600040101010101" pitchFamily="2" charset="-122"/>
              </a:rPr>
              <a:t>IPv4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包括两部分：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网络号：</a:t>
            </a:r>
            <a:r>
              <a:rPr lang="zh-CN" altLang="en-US" sz="2400" b="1" dirty="0">
                <a:ea typeface="华文中宋" panose="02010600040101010101" pitchFamily="2" charset="-122"/>
              </a:rPr>
              <a:t>指明主机所在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物理网络的编号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主机号：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</a:t>
            </a:r>
            <a:r>
              <a:rPr lang="zh-CN" altLang="en-US" sz="2400" b="1" dirty="0">
                <a:ea typeface="华文中宋" panose="02010600040101010101" pitchFamily="2" charset="-122"/>
              </a:rPr>
              <a:t>在物理网络中的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编号。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链路层地址：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用于把数据帧从一个节点传送到另一个节点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同一网络中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23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5827">
                                            <p:txEl>
                                              <p:charRg st="23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84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45827">
                                            <p:txEl>
                                              <p:charRg st="84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91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45827">
                                            <p:txEl>
                                              <p:charRg st="91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10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5827">
                                            <p:txEl>
                                              <p:charRg st="110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27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5827">
                                            <p:txEl>
                                              <p:charRg st="127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7">
                                            <p:txEl>
                                              <p:charRg st="14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45827">
                                            <p:txEl>
                                              <p:charRg st="140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6852" name="标题 84685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grpSp>
        <p:nvGrpSpPr>
          <p:cNvPr id="846853" name="组合 846852"/>
          <p:cNvGrpSpPr/>
          <p:nvPr/>
        </p:nvGrpSpPr>
        <p:grpSpPr>
          <a:xfrm>
            <a:off x="1485900" y="1905000"/>
            <a:ext cx="6299200" cy="3632200"/>
            <a:chOff x="2401" y="8050"/>
            <a:chExt cx="9180" cy="5720"/>
          </a:xfrm>
        </p:grpSpPr>
        <p:pic>
          <p:nvPicPr>
            <p:cNvPr id="846854" name="图片 846853" descr="Untitled-3 cop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01" y="8050"/>
              <a:ext cx="9180" cy="57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46855" name="矩形 846854"/>
            <p:cNvSpPr/>
            <p:nvPr/>
          </p:nvSpPr>
          <p:spPr>
            <a:xfrm>
              <a:off x="6245" y="13568"/>
              <a:ext cx="1980" cy="20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46856" name="文本框 846855"/>
          <p:cNvSpPr txBox="1"/>
          <p:nvPr/>
        </p:nvSpPr>
        <p:spPr>
          <a:xfrm>
            <a:off x="228600" y="2616200"/>
            <a:ext cx="1409700" cy="2611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类：大型</a:t>
            </a: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类：中型</a:t>
            </a: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r>
              <a:rPr lang="en-US" altLang="zh-CN" b="1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类：小型</a:t>
            </a: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endParaRPr lang="en-US" altLang="zh-CN" b="1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35000"/>
              </a:spcBef>
            </a:pPr>
            <a:endParaRPr lang="zh-CN" altLang="en-US" b="1" dirty="0">
              <a:solidFill>
                <a:schemeClr val="hlink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8898" name="标题 8488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i="1"/>
              <a:t>IP</a:t>
            </a:r>
            <a:r>
              <a:rPr lang="zh-CN" altLang="en-US" i="1" dirty="0"/>
              <a:t>地址“点分十进制”表示：</a:t>
            </a:r>
            <a:endParaRPr lang="zh-CN" altLang="en-US" dirty="0"/>
          </a:p>
        </p:txBody>
      </p:sp>
      <p:sp>
        <p:nvSpPr>
          <p:cNvPr id="848899" name="文本占位符 84889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将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个字节中的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每一个字节分别用十进制数来表示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ea typeface="华文中宋" panose="02010600040101010101" pitchFamily="2" charset="-122"/>
              </a:rPr>
              <a:t>个十进制数之间用 “</a:t>
            </a:r>
            <a:r>
              <a:rPr lang="en-US" altLang="zh-CN" sz="2400" b="1">
                <a:ea typeface="华文中宋" panose="02010600040101010101" pitchFamily="2" charset="-122"/>
              </a:rPr>
              <a:t>.” </a:t>
            </a:r>
            <a:r>
              <a:rPr lang="zh-CN" altLang="en-US" sz="2400" b="1" dirty="0">
                <a:ea typeface="华文中宋" panose="02010600040101010101" pitchFamily="2" charset="-122"/>
              </a:rPr>
              <a:t>分隔。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如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11000001  00100000  11011000  00001001</a:t>
            </a:r>
            <a:endParaRPr lang="en-US" altLang="zh-CN" sz="2400" b="1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193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.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32</a:t>
            </a:r>
            <a:r>
              <a:rPr lang="zh-CN" altLang="en-US" sz="2400" b="1" dirty="0">
                <a:ea typeface="华文中宋" panose="02010600040101010101" pitchFamily="2" charset="-122"/>
              </a:rPr>
              <a:t>　 </a:t>
            </a:r>
            <a:r>
              <a:rPr lang="en-US" altLang="zh-CN" sz="2400" b="1">
                <a:ea typeface="华文中宋" panose="02010600040101010101" pitchFamily="2" charset="-122"/>
              </a:rPr>
              <a:t>. 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216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. </a:t>
            </a:r>
            <a:r>
              <a:rPr lang="zh-CN" altLang="en-US" sz="2400" b="1" dirty="0">
                <a:ea typeface="华文中宋" panose="02010600040101010101" pitchFamily="2" charset="-122"/>
              </a:rPr>
              <a:t>　</a:t>
            </a:r>
            <a:r>
              <a:rPr lang="en-US" altLang="zh-CN" sz="2400" b="1">
                <a:ea typeface="华文中宋" panose="02010600040101010101" pitchFamily="2" charset="-122"/>
              </a:rPr>
              <a:t>9	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9922" name="标题 8499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5.4.1    MAC</a:t>
            </a:r>
            <a:r>
              <a:rPr lang="zh-CN" altLang="en-US" dirty="0"/>
              <a:t>地址</a:t>
            </a:r>
            <a:endParaRPr lang="zh-CN" altLang="en-US" dirty="0"/>
          </a:p>
        </p:txBody>
      </p:sp>
      <p:sp>
        <p:nvSpPr>
          <p:cNvPr id="849923" name="文本占位符 84992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077200" cy="4648200"/>
          </a:xfrm>
        </p:spPr>
        <p:txBody>
          <a:bodyPr/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地址（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地址、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物理地址）：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是节点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“网卡”本身所带的地址（惟一）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地址长度通常为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6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字节</a:t>
            </a:r>
            <a:r>
              <a:rPr lang="zh-CN" altLang="en-US" sz="2400" b="1" dirty="0">
                <a:ea typeface="华文中宋" panose="02010600040101010101" pitchFamily="2" charset="-122"/>
              </a:rPr>
              <a:t>，共</a:t>
            </a:r>
            <a:r>
              <a:rPr lang="en-US" altLang="zh-CN" sz="2400" b="1">
                <a:ea typeface="华文中宋" panose="02010600040101010101" pitchFamily="2" charset="-122"/>
              </a:rPr>
              <a:t>2</a:t>
            </a:r>
            <a:r>
              <a:rPr lang="en-US" altLang="zh-CN" sz="2400" b="1" baseline="30000">
                <a:ea typeface="华文中宋" panose="02010600040101010101" pitchFamily="2" charset="-122"/>
              </a:rPr>
              <a:t>48</a:t>
            </a:r>
            <a:r>
              <a:rPr lang="zh-CN" altLang="en-US" sz="2400" b="1" dirty="0">
                <a:ea typeface="华文中宋" panose="02010600040101010101" pitchFamily="2" charset="-122"/>
              </a:rPr>
              <a:t>个。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6</a:t>
            </a:r>
            <a:r>
              <a:rPr lang="zh-CN" altLang="en-US" sz="2400" b="1" dirty="0">
                <a:ea typeface="华文中宋" panose="02010600040101010101" pitchFamily="2" charset="-122"/>
              </a:rPr>
              <a:t>字节地址用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进制表示</a:t>
            </a:r>
            <a:r>
              <a:rPr lang="zh-CN" altLang="en-US" sz="2400" b="1" dirty="0">
                <a:ea typeface="华文中宋" panose="02010600040101010101" pitchFamily="2" charset="-122"/>
              </a:rPr>
              <a:t>，每个字节表示为一对</a:t>
            </a:r>
            <a:r>
              <a:rPr lang="en-US" altLang="zh-CN" sz="2400" b="1">
                <a:ea typeface="华文中宋" panose="02010600040101010101" pitchFamily="2" charset="-122"/>
              </a:rPr>
              <a:t>16</a:t>
            </a:r>
            <a:r>
              <a:rPr lang="zh-CN" altLang="en-US" sz="2400" b="1" dirty="0">
                <a:ea typeface="华文中宋" panose="02010600040101010101" pitchFamily="2" charset="-122"/>
              </a:rPr>
              <a:t>进制数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400" b="1">
                <a:ea typeface="华文中宋" panose="02010600040101010101" pitchFamily="2" charset="-122"/>
              </a:rPr>
              <a:t>“</a:t>
            </a:r>
            <a:r>
              <a:rPr lang="zh-CN" altLang="en-US" sz="2400" b="1" dirty="0">
                <a:ea typeface="华文中宋" panose="02010600040101010101" pitchFamily="2" charset="-122"/>
              </a:rPr>
              <a:t>网卡”的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地址是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永久的</a:t>
            </a:r>
            <a:r>
              <a:rPr lang="zh-CN" altLang="en-US" sz="2400" b="1" dirty="0">
                <a:ea typeface="华文中宋" panose="02010600040101010101" pitchFamily="2" charset="-122"/>
              </a:rPr>
              <a:t>（生产时固化在其</a:t>
            </a:r>
            <a:r>
              <a:rPr lang="en-US" altLang="zh-CN" sz="2400" b="1">
                <a:ea typeface="华文中宋" panose="02010600040101010101" pitchFamily="2" charset="-122"/>
              </a:rPr>
              <a:t>ROM</a:t>
            </a:r>
            <a:r>
              <a:rPr lang="zh-CN" altLang="en-US" sz="2400" b="1" dirty="0">
                <a:ea typeface="华文中宋" panose="02010600040101010101" pitchFamily="2" charset="-122"/>
              </a:rPr>
              <a:t>里）。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如图</a:t>
            </a:r>
            <a:r>
              <a:rPr lang="en-US" altLang="zh-CN" sz="2400" b="1">
                <a:ea typeface="华文中宋" panose="02010600040101010101" pitchFamily="2" charset="-122"/>
              </a:rPr>
              <a:t>5-16</a:t>
            </a:r>
            <a:r>
              <a:rPr lang="zh-CN" altLang="en-US" sz="2400" b="1" dirty="0">
                <a:ea typeface="华文中宋" panose="02010600040101010101" pitchFamily="2" charset="-122"/>
              </a:rPr>
              <a:t>所示。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0948" name="标题 85094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 dirty="0"/>
          </a:p>
        </p:txBody>
      </p:sp>
      <p:grpSp>
        <p:nvGrpSpPr>
          <p:cNvPr id="850949" name="组合 850948"/>
          <p:cNvGrpSpPr/>
          <p:nvPr/>
        </p:nvGrpSpPr>
        <p:grpSpPr>
          <a:xfrm>
            <a:off x="1258888" y="1697038"/>
            <a:ext cx="6227762" cy="4279900"/>
            <a:chOff x="201" y="1293"/>
            <a:chExt cx="3923" cy="2696"/>
          </a:xfrm>
        </p:grpSpPr>
        <p:graphicFrame>
          <p:nvGraphicFramePr>
            <p:cNvPr id="850950" name="对象 850949"/>
            <p:cNvGraphicFramePr/>
            <p:nvPr/>
          </p:nvGraphicFramePr>
          <p:xfrm>
            <a:off x="1869" y="1293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1305560" imgH="1082675" progId="MS_ClipArt_Gallery.2">
                    <p:embed/>
                  </p:oleObj>
                </mc:Choice>
                <mc:Fallback>
                  <p:oleObj name="" r:id="rId1" imgW="1305560" imgH="1082675" progId="MS_ClipArt_Gallery.2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69" y="1293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951" name="任意多边形 850950"/>
            <p:cNvSpPr/>
            <p:nvPr/>
          </p:nvSpPr>
          <p:spPr>
            <a:xfrm>
              <a:off x="1356" y="2055"/>
              <a:ext cx="1289" cy="1291"/>
            </a:xfrm>
            <a:custGeom>
              <a:avLst/>
              <a:gdLst/>
              <a:ahLst/>
              <a:cxnLst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850952" name="对象 850951"/>
            <p:cNvGraphicFramePr/>
            <p:nvPr/>
          </p:nvGraphicFramePr>
          <p:xfrm>
            <a:off x="3255" y="243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1305560" imgH="1082675" progId="MS_ClipArt_Gallery.2">
                    <p:embed/>
                  </p:oleObj>
                </mc:Choice>
                <mc:Fallback>
                  <p:oleObj name="" r:id="rId3" imgW="1305560" imgH="1082675" progId="MS_ClipArt_Gallery.2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55" y="243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953" name="对象 850952"/>
            <p:cNvGraphicFramePr/>
            <p:nvPr/>
          </p:nvGraphicFramePr>
          <p:xfrm>
            <a:off x="1860" y="3661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4" imgW="1305560" imgH="1082675" progId="MS_ClipArt_Gallery.2">
                    <p:embed/>
                  </p:oleObj>
                </mc:Choice>
                <mc:Fallback>
                  <p:oleObj name="" r:id="rId4" imgW="1305560" imgH="1082675" progId="MS_ClipArt_Gallery.2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60" y="3661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954" name="对象 850953"/>
            <p:cNvGraphicFramePr/>
            <p:nvPr/>
          </p:nvGraphicFramePr>
          <p:xfrm>
            <a:off x="310" y="2338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5" imgW="1305560" imgH="1082675" progId="MS_ClipArt_Gallery.2">
                    <p:embed/>
                  </p:oleObj>
                </mc:Choice>
                <mc:Fallback>
                  <p:oleObj name="" r:id="rId5" imgW="1305560" imgH="1082675" progId="MS_ClipArt_Gallery.2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0" y="2338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955" name="矩形 850954"/>
            <p:cNvSpPr/>
            <p:nvPr/>
          </p:nvSpPr>
          <p:spPr>
            <a:xfrm>
              <a:off x="3130" y="2531"/>
              <a:ext cx="170" cy="12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6" name="矩形 850955"/>
            <p:cNvSpPr/>
            <p:nvPr/>
          </p:nvSpPr>
          <p:spPr>
            <a:xfrm>
              <a:off x="654" y="2416"/>
              <a:ext cx="170" cy="12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7" name="矩形 850956"/>
            <p:cNvSpPr/>
            <p:nvPr/>
          </p:nvSpPr>
          <p:spPr>
            <a:xfrm>
              <a:off x="2040" y="1604"/>
              <a:ext cx="121" cy="16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8" name="矩形 850957"/>
            <p:cNvSpPr/>
            <p:nvPr/>
          </p:nvSpPr>
          <p:spPr>
            <a:xfrm>
              <a:off x="1998" y="3501"/>
              <a:ext cx="121" cy="16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59" name="直接连接符 850958"/>
            <p:cNvSpPr/>
            <p:nvPr/>
          </p:nvSpPr>
          <p:spPr>
            <a:xfrm>
              <a:off x="819" y="2482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0" name="直接连接符 850959"/>
            <p:cNvSpPr/>
            <p:nvPr/>
          </p:nvSpPr>
          <p:spPr>
            <a:xfrm>
              <a:off x="2085" y="1769"/>
              <a:ext cx="0" cy="4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1" name="直接连接符 850960"/>
            <p:cNvSpPr/>
            <p:nvPr/>
          </p:nvSpPr>
          <p:spPr>
            <a:xfrm flipH="1">
              <a:off x="2629" y="2588"/>
              <a:ext cx="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2" name="直接连接符 850961"/>
            <p:cNvSpPr/>
            <p:nvPr/>
          </p:nvSpPr>
          <p:spPr>
            <a:xfrm flipV="1">
              <a:off x="2061" y="3221"/>
              <a:ext cx="0" cy="2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963" name="文本框 850962"/>
            <p:cNvSpPr txBox="1"/>
            <p:nvPr/>
          </p:nvSpPr>
          <p:spPr>
            <a:xfrm>
              <a:off x="2287" y="1585"/>
              <a:ext cx="1319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702030302020204" pitchFamily="66" charset="0"/>
                  <a:ea typeface="宋体" panose="02010600030101010101" pitchFamily="2" charset="-122"/>
                </a:rPr>
                <a:t>1A-2F-BB-76-09-AD</a:t>
              </a:r>
              <a:endPara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0964" name="直接连接符 850963"/>
            <p:cNvSpPr/>
            <p:nvPr/>
          </p:nvSpPr>
          <p:spPr>
            <a:xfrm flipH="1" flipV="1">
              <a:off x="2166" y="1671"/>
              <a:ext cx="162" cy="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5" name="直接连接符 850964"/>
            <p:cNvSpPr/>
            <p:nvPr/>
          </p:nvSpPr>
          <p:spPr>
            <a:xfrm flipV="1">
              <a:off x="3205" y="2653"/>
              <a:ext cx="0" cy="2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6" name="文本框 850965"/>
            <p:cNvSpPr txBox="1"/>
            <p:nvPr/>
          </p:nvSpPr>
          <p:spPr>
            <a:xfrm>
              <a:off x="2822" y="2899"/>
              <a:ext cx="130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702030302020204" pitchFamily="66" charset="0"/>
                  <a:ea typeface="宋体" panose="02010600030101010101" pitchFamily="2" charset="-122"/>
                </a:rPr>
                <a:t>58-23-D7-FA-20-B0</a:t>
              </a:r>
              <a:endPara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0967" name="直接连接符 850966"/>
            <p:cNvSpPr/>
            <p:nvPr/>
          </p:nvSpPr>
          <p:spPr>
            <a:xfrm flipH="1">
              <a:off x="2126" y="357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68" name="文本框 850967"/>
            <p:cNvSpPr txBox="1"/>
            <p:nvPr/>
          </p:nvSpPr>
          <p:spPr>
            <a:xfrm>
              <a:off x="2392" y="3499"/>
              <a:ext cx="1276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702030302020204" pitchFamily="66" charset="0"/>
                  <a:ea typeface="宋体" panose="02010600030101010101" pitchFamily="2" charset="-122"/>
                </a:rPr>
                <a:t>0C-C4-11-6F-E3-98</a:t>
              </a:r>
              <a:endPara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0969" name="直接连接符 850968"/>
            <p:cNvSpPr/>
            <p:nvPr/>
          </p:nvSpPr>
          <p:spPr>
            <a:xfrm flipV="1">
              <a:off x="737" y="2545"/>
              <a:ext cx="0" cy="2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970" name="文本框 850969"/>
            <p:cNvSpPr txBox="1"/>
            <p:nvPr/>
          </p:nvSpPr>
          <p:spPr>
            <a:xfrm>
              <a:off x="201" y="2818"/>
              <a:ext cx="127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400" b="1">
                  <a:latin typeface="Comic Sans MS" panose="030F0702030302020204" pitchFamily="66" charset="0"/>
                  <a:ea typeface="宋体" panose="02010600030101010101" pitchFamily="2" charset="-122"/>
                </a:rPr>
                <a:t>71-65-F7-2B-08-53</a:t>
              </a:r>
              <a:endPara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0971" name="文本框 850970"/>
            <p:cNvSpPr txBox="1"/>
            <p:nvPr/>
          </p:nvSpPr>
          <p:spPr>
            <a:xfrm>
              <a:off x="1661" y="2284"/>
              <a:ext cx="749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>
                  <a:latin typeface="Comic Sans MS" panose="030F0702030302020204" pitchFamily="66" charset="0"/>
                  <a:ea typeface="宋体" panose="02010600030101010101" pitchFamily="2" charset="-122"/>
                </a:rPr>
                <a:t>   </a:t>
              </a: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LAN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(</a:t>
              </a:r>
              <a:r>
                <a:rPr lang="zh-CN" altLang="en-US" b="1" dirty="0">
                  <a:latin typeface="Comic Sans MS" panose="030F0702030302020204" pitchFamily="66" charset="0"/>
                  <a:ea typeface="宋体" panose="02010600030101010101" pitchFamily="2" charset="-122"/>
                </a:rPr>
                <a:t>有线的</a:t>
              </a:r>
              <a:endParaRPr lang="zh-CN" altLang="en-US" b="1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r>
                <a:rPr lang="zh-CN" altLang="en-US" b="1" dirty="0">
                  <a:latin typeface="Comic Sans MS" panose="030F0702030302020204" pitchFamily="66" charset="0"/>
                  <a:ea typeface="宋体" panose="02010600030101010101" pitchFamily="2" charset="-122"/>
                </a:rPr>
                <a:t>或无线的</a:t>
              </a: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)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850972" name="文本框 850971"/>
          <p:cNvSpPr txBox="1"/>
          <p:nvPr/>
        </p:nvSpPr>
        <p:spPr>
          <a:xfrm>
            <a:off x="1389063" y="2136775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0973" name="圆角矩形标注 850972"/>
          <p:cNvSpPr/>
          <p:nvPr/>
        </p:nvSpPr>
        <p:spPr>
          <a:xfrm>
            <a:off x="1231900" y="1905000"/>
            <a:ext cx="2222500" cy="508000"/>
          </a:xfrm>
          <a:prstGeom prst="wedgeRoundRectCallout">
            <a:avLst>
              <a:gd name="adj1" fmla="val -9787"/>
              <a:gd name="adj2" fmla="val 274375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适配器（网卡）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MAC</a:t>
            </a: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 </a:t>
            </a: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j-cs"/>
              </a:rPr>
              <a:t>地址与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MS PGothic" panose="020B0600070205080204" pitchFamily="-84" charset="-128"/>
                <a:cs typeface="+mj-cs"/>
              </a:rPr>
              <a:t>ARP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MS PGothic" panose="020B0600070205080204" pitchFamily="-84" charset="-128"/>
              <a:cs typeface="+mj-cs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1426210" y="1666875"/>
            <a:ext cx="5753100" cy="3524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968706" name="文本占位符 968705"/>
          <p:cNvSpPr>
            <a:spLocks noGrp="1"/>
          </p:cNvSpPr>
          <p:nvPr>
            <p:ph type="body" idx="1"/>
          </p:nvPr>
        </p:nvSpPr>
        <p:spPr>
          <a:xfrm>
            <a:off x="533400" y="1549400"/>
            <a:ext cx="7772400" cy="4699000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 b="1" i="1" dirty="0">
                <a:solidFill>
                  <a:schemeClr val="accent2"/>
                </a:solidFill>
                <a:ea typeface="华文中宋" panose="02010600040101010101" pitchFamily="2" charset="-122"/>
              </a:rPr>
              <a:t>链路接入：</a:t>
            </a: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媒体访问控制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协议定义帧在链路上传输的规则。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点对点链路：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一个发送方和一个接收方，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协议比较简单</a:t>
            </a:r>
            <a:r>
              <a:rPr lang="en-US" altLang="zh-CN" sz="2400" b="1"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ea typeface="华文中宋" panose="02010600040101010101" pitchFamily="2" charset="-122"/>
              </a:rPr>
              <a:t>或不存在</a:t>
            </a:r>
            <a:r>
              <a:rPr lang="en-US" altLang="zh-CN" sz="2400" b="1"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ea typeface="华文中宋" panose="02010600040101010101" pitchFamily="2" charset="-122"/>
              </a:rPr>
              <a:t>，即任何时候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只要链路空闲，发送方都能够发送帧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广播链路：</a:t>
            </a:r>
            <a:r>
              <a:rPr lang="zh-CN" altLang="en-US" sz="2400" b="1" dirty="0">
                <a:ea typeface="华文中宋" panose="02010600040101010101" pitchFamily="2" charset="-122"/>
              </a:rPr>
              <a:t>多个节点共享一个链路（</a:t>
            </a:r>
            <a:r>
              <a:rPr lang="zh-CN" altLang="en-US" sz="2400" b="1" i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</a:t>
            </a:r>
            <a:r>
              <a:rPr lang="zh-CN" altLang="en-US" sz="2400" b="1" dirty="0">
                <a:ea typeface="华文中宋" panose="02010600040101010101" pitchFamily="2" charset="-122"/>
              </a:rPr>
              <a:t>），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使用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协议</a:t>
            </a:r>
            <a:r>
              <a:rPr lang="zh-CN" altLang="en-US" sz="2400" b="1" dirty="0">
                <a:ea typeface="华文中宋" panose="02010600040101010101" pitchFamily="2" charset="-122"/>
              </a:rPr>
              <a:t>协调多个节点的帧传输。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968707" name="标题 96870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链路层提供的服务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2994" name="标题 8529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MAC</a:t>
            </a:r>
            <a:r>
              <a:rPr lang="zh-CN" altLang="en-US" dirty="0"/>
              <a:t>地址分配：</a:t>
            </a:r>
            <a:endParaRPr lang="zh-CN" altLang="en-US" dirty="0"/>
          </a:p>
        </p:txBody>
      </p:sp>
      <p:sp>
        <p:nvSpPr>
          <p:cNvPr id="852995" name="文本占位符 852994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7988300" cy="36068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000" b="1" dirty="0">
                <a:ea typeface="华文中宋" panose="02010600040101010101" pitchFamily="2" charset="-122"/>
              </a:rPr>
              <a:t>    </a:t>
            </a: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专门机构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IEEE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管理物理地址空间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负责分配六个字节中的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前三个字节</a:t>
            </a:r>
            <a:r>
              <a:rPr lang="zh-CN" altLang="en-US" sz="2400" b="1" dirty="0">
                <a:ea typeface="华文中宋" panose="02010600040101010101" pitchFamily="2" charset="-122"/>
              </a:rPr>
              <a:t>（高</a:t>
            </a:r>
            <a:r>
              <a:rPr lang="en-US" altLang="zh-CN" sz="2400" b="1">
                <a:ea typeface="华文中宋" panose="02010600040101010101" pitchFamily="2" charset="-122"/>
              </a:rPr>
              <a:t>24</a:t>
            </a:r>
            <a:r>
              <a:rPr lang="zh-CN" altLang="en-US" sz="2400" b="1" dirty="0">
                <a:ea typeface="华文中宋" panose="02010600040101010101" pitchFamily="2" charset="-122"/>
              </a:rPr>
              <a:t>位，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地址块</a:t>
            </a:r>
            <a:r>
              <a:rPr lang="zh-CN" altLang="en-US" sz="2400" b="1" dirty="0">
                <a:ea typeface="华文中宋" panose="02010600040101010101" pitchFamily="2" charset="-122"/>
              </a:rPr>
              <a:t>）。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地址是平面结构：</a:t>
            </a:r>
            <a:r>
              <a:rPr lang="zh-CN" altLang="en-US" sz="2400" b="1" dirty="0">
                <a:ea typeface="华文中宋" panose="02010600040101010101" pitchFamily="2" charset="-122"/>
              </a:rPr>
              <a:t>带有同一网卡的节点，在任何网络中都有同样的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地址具有层次结构：</a:t>
            </a:r>
            <a:r>
              <a:rPr lang="zh-CN" altLang="en-US" sz="2400" b="1" dirty="0">
                <a:ea typeface="华文中宋" panose="02010600040101010101" pitchFamily="2" charset="-122"/>
              </a:rPr>
              <a:t>当节点移动到不同网络时，节点的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地址发生改变。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sp>
        <p:nvSpPr>
          <p:cNvPr id="852997" name="文本框 852996"/>
          <p:cNvSpPr txBox="1"/>
          <p:nvPr/>
        </p:nvSpPr>
        <p:spPr>
          <a:xfrm>
            <a:off x="1435100" y="5470525"/>
            <a:ext cx="588963" cy="2984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字节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2998" name="左大括号 852997"/>
          <p:cNvSpPr/>
          <p:nvPr/>
        </p:nvSpPr>
        <p:spPr>
          <a:xfrm rot="-5400000">
            <a:off x="3333750" y="5097463"/>
            <a:ext cx="123825" cy="2019300"/>
          </a:xfrm>
          <a:prstGeom prst="leftBrace">
            <a:avLst>
              <a:gd name="adj1" fmla="val 135897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2999" name="左大括号 852998"/>
          <p:cNvSpPr/>
          <p:nvPr/>
        </p:nvSpPr>
        <p:spPr>
          <a:xfrm rot="-5400000">
            <a:off x="5481638" y="5053013"/>
            <a:ext cx="60325" cy="2044700"/>
          </a:xfrm>
          <a:prstGeom prst="leftBrace">
            <a:avLst>
              <a:gd name="adj1" fmla="val 282456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3000" name="文本框 852999"/>
          <p:cNvSpPr txBox="1"/>
          <p:nvPr/>
        </p:nvSpPr>
        <p:spPr>
          <a:xfrm>
            <a:off x="2797175" y="6294438"/>
            <a:ext cx="1528763" cy="2968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IEEE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购买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53001" name="文本框 853000"/>
          <p:cNvSpPr txBox="1"/>
          <p:nvPr/>
        </p:nvSpPr>
        <p:spPr>
          <a:xfrm>
            <a:off x="5203825" y="6345238"/>
            <a:ext cx="1176338" cy="2968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algn="just"/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厂家自行分配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853064" name="内容占位符 853063"/>
          <p:cNvGraphicFramePr/>
          <p:nvPr>
            <p:ph sz="half" idx="2"/>
          </p:nvPr>
        </p:nvGraphicFramePr>
        <p:xfrm>
          <a:off x="2324100" y="5384800"/>
          <a:ext cx="4254500" cy="455613"/>
        </p:xfrm>
        <a:graphic>
          <a:graphicData uri="http://schemas.openxmlformats.org/drawingml/2006/table">
            <a:tbl>
              <a:tblPr/>
              <a:tblGrid>
                <a:gridCol w="709613"/>
                <a:gridCol w="708025"/>
                <a:gridCol w="709612"/>
                <a:gridCol w="709613"/>
                <a:gridCol w="708025"/>
                <a:gridCol w="709612"/>
              </a:tblGrid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Char char="r"/>
                        <a:defRPr sz="24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buChar char="m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2995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charRg st="92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52995">
                                            <p:txEl>
                                              <p:charRg st="92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7090" name="标题 857089"/>
          <p:cNvSpPr>
            <a:spLocks noGrp="1"/>
          </p:cNvSpPr>
          <p:nvPr>
            <p:ph type="title"/>
          </p:nvPr>
        </p:nvSpPr>
        <p:spPr>
          <a:xfrm>
            <a:off x="520700" y="0"/>
            <a:ext cx="7772400" cy="1143000"/>
          </a:xfrm>
        </p:spPr>
        <p:txBody>
          <a:bodyPr anchor="ctr" anchorCtr="0"/>
          <a:p>
            <a:r>
              <a:rPr lang="en-US" altLang="zh-CN"/>
              <a:t>MAC</a:t>
            </a:r>
            <a:r>
              <a:rPr lang="zh-CN" altLang="en-US" dirty="0"/>
              <a:t>地址识别：</a:t>
            </a:r>
            <a:endParaRPr lang="zh-CN" altLang="en-US" dirty="0"/>
          </a:p>
        </p:txBody>
      </p:sp>
      <p:sp>
        <p:nvSpPr>
          <p:cNvPr id="857091" name="文本占位符 857090"/>
          <p:cNvSpPr>
            <a:spLocks noGrp="1"/>
          </p:cNvSpPr>
          <p:nvPr>
            <p:ph type="body" idx="1"/>
          </p:nvPr>
        </p:nvSpPr>
        <p:spPr>
          <a:xfrm>
            <a:off x="533400" y="1041400"/>
            <a:ext cx="7772400" cy="5549900"/>
          </a:xfrm>
        </p:spPr>
        <p:txBody>
          <a:bodyPr/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广播信道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中，一个节点发送的帧，在信道上广播传输，其他节点都可能收到该帧。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大多数情况，一个节点只向某个特定的节点发送。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“网卡”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负责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地址的封装和识别。</a:t>
            </a:r>
            <a:endParaRPr lang="zh-CN" altLang="en-US" sz="2400" b="1" i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发送适配器：</a:t>
            </a:r>
            <a:r>
              <a:rPr lang="zh-CN" altLang="en-US" sz="2400" b="1" dirty="0">
                <a:ea typeface="华文中宋" panose="02010600040101010101" pitchFamily="2" charset="-122"/>
              </a:rPr>
              <a:t>将目的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地址封装到帧中，并发送。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所有其他适配器都会收到这个帧。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q"/>
            </a:pPr>
            <a:r>
              <a:rPr lang="zh-CN" altLang="en-US" sz="2400" b="1" i="1" dirty="0">
                <a:ea typeface="华文中宋" panose="02010600040101010101" pitchFamily="2" charset="-122"/>
              </a:rPr>
              <a:t> 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接收适配器：</a:t>
            </a:r>
            <a:r>
              <a:rPr lang="zh-CN" altLang="en-US" sz="2400" b="1" dirty="0">
                <a:ea typeface="华文中宋" panose="02010600040101010101" pitchFamily="2" charset="-122"/>
              </a:rPr>
              <a:t>检查帧的目的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地址是否与自己</a:t>
            </a:r>
            <a:r>
              <a:rPr lang="en-US" altLang="zh-CN" sz="2400" b="1"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ea typeface="华文中宋" panose="02010600040101010101" pitchFamily="2" charset="-122"/>
              </a:rPr>
              <a:t>地址相匹配：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匹配：</a:t>
            </a:r>
            <a:r>
              <a:rPr lang="zh-CN" altLang="en-US" sz="2400" b="1" dirty="0">
                <a:ea typeface="华文中宋" panose="02010600040101010101" pitchFamily="2" charset="-122"/>
              </a:rPr>
              <a:t>接收该帧，取出数据报，并传递给上层。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不匹配：</a:t>
            </a:r>
            <a:r>
              <a:rPr lang="zh-CN" altLang="en-US" sz="2400" b="1" dirty="0">
                <a:ea typeface="华文中宋" panose="02010600040101010101" pitchFamily="2" charset="-122"/>
              </a:rPr>
              <a:t>丢弃该帧。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00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7091">
                                            <p:txEl>
                                              <p:charRg st="100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25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57091">
                                            <p:txEl>
                                              <p:charRg st="125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5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57091">
                                            <p:txEl>
                                              <p:charRg st="151" end="1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184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57091">
                                            <p:txEl>
                                              <p:charRg st="184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709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8114" name="标题 8581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特殊帧</a:t>
            </a:r>
            <a:endParaRPr lang="zh-CN" altLang="en-US" dirty="0"/>
          </a:p>
        </p:txBody>
      </p:sp>
      <p:sp>
        <p:nvSpPr>
          <p:cNvPr id="858115" name="文本占位符 85811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广播帧：</a:t>
            </a:r>
            <a:r>
              <a:rPr lang="zh-CN" altLang="en-US" sz="2400" b="1" dirty="0">
                <a:ea typeface="华文中宋" panose="02010600040101010101" pitchFamily="2" charset="-122"/>
              </a:rPr>
              <a:t>发送给所有节点的帧。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rgbClr val="FF66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广播地址：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全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     如以太网和令牌传递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，其广播地址是</a:t>
            </a:r>
            <a:r>
              <a:rPr lang="en-US" altLang="zh-CN" sz="2400" b="1">
                <a:ea typeface="华文中宋" panose="02010600040101010101" pitchFamily="2" charset="-122"/>
              </a:rPr>
              <a:t>48</a:t>
            </a:r>
            <a:r>
              <a:rPr lang="zh-CN" altLang="en-US" sz="2400" b="1" dirty="0">
                <a:ea typeface="华文中宋" panose="02010600040101010101" pitchFamily="2" charset="-122"/>
              </a:rPr>
              <a:t>个连续的</a:t>
            </a:r>
            <a:r>
              <a:rPr lang="en-US" altLang="zh-CN" sz="2400" b="1"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ea typeface="华文中宋" panose="02010600040101010101" pitchFamily="2" charset="-122"/>
              </a:rPr>
              <a:t>组成的字符串，即：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   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FF-FF-FF-FF-FF-FF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59138" name="标题 8591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节点的</a:t>
            </a:r>
            <a:r>
              <a:rPr lang="en-US" altLang="zh-CN"/>
              <a:t>3</a:t>
            </a:r>
            <a:r>
              <a:rPr lang="zh-CN" altLang="en-US" dirty="0"/>
              <a:t>种不同地址表示：</a:t>
            </a:r>
            <a:endParaRPr lang="zh-CN" altLang="en-US" dirty="0"/>
          </a:p>
        </p:txBody>
      </p:sp>
      <p:sp>
        <p:nvSpPr>
          <p:cNvPr id="859139" name="文本占位符 859138"/>
          <p:cNvSpPr>
            <a:spLocks noGrp="1"/>
          </p:cNvSpPr>
          <p:nvPr>
            <p:ph type="body" idx="1"/>
          </p:nvPr>
        </p:nvSpPr>
        <p:spPr>
          <a:xfrm>
            <a:off x="533400" y="1346200"/>
            <a:ext cx="7912100" cy="2044700"/>
          </a:xfrm>
        </p:spPr>
        <p:txBody>
          <a:bodyPr/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应用层的主机名、网络层的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地址和链路层的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 实际在链路上传输时，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根据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solidFill>
                  <a:schemeClr val="tx2"/>
                </a:solidFill>
                <a:ea typeface="华文中宋" panose="02010600040101010101" pitchFamily="2" charset="-122"/>
              </a:rPr>
              <a:t>，确定相应的节点</a:t>
            </a:r>
            <a:endParaRPr lang="zh-CN" altLang="en-US" sz="2400" b="1" dirty="0">
              <a:solidFill>
                <a:schemeClr val="tx2"/>
              </a:solidFill>
              <a:ea typeface="华文中宋" panose="02010600040101010101" pitchFamily="2" charset="-122"/>
            </a:endParaRPr>
          </a:p>
        </p:txBody>
      </p:sp>
      <p:graphicFrame>
        <p:nvGraphicFramePr>
          <p:cNvPr id="859140" name="对象 859139"/>
          <p:cNvGraphicFramePr/>
          <p:nvPr/>
        </p:nvGraphicFramePr>
        <p:xfrm>
          <a:off x="4208463" y="34893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305560" imgH="1082675" progId="MS_ClipArt_Gallery.2">
                  <p:embed/>
                </p:oleObj>
              </mc:Choice>
              <mc:Fallback>
                <p:oleObj name="" r:id="rId1" imgW="1305560" imgH="1082675" progId="MS_ClipArt_Gallery.2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08463" y="3489325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9141" name="任意多边形 859140"/>
          <p:cNvSpPr/>
          <p:nvPr/>
        </p:nvSpPr>
        <p:spPr>
          <a:xfrm>
            <a:off x="3654425" y="4389438"/>
            <a:ext cx="1393825" cy="1525587"/>
          </a:xfrm>
          <a:custGeom>
            <a:avLst/>
            <a:gdLst/>
            <a:ahLst/>
            <a:cxnLst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859142" name="对象 859141"/>
          <p:cNvGraphicFramePr/>
          <p:nvPr/>
        </p:nvGraphicFramePr>
        <p:xfrm>
          <a:off x="5707063" y="48418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305560" imgH="1082675" progId="MS_ClipArt_Gallery.2">
                  <p:embed/>
                </p:oleObj>
              </mc:Choice>
              <mc:Fallback>
                <p:oleObj name="" r:id="rId3" imgW="1305560" imgH="1082675" progId="MS_ClipArt_Gallery.2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07063" y="4841875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3" name="对象 859142"/>
          <p:cNvGraphicFramePr/>
          <p:nvPr/>
        </p:nvGraphicFramePr>
        <p:xfrm>
          <a:off x="4198938" y="62880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1305560" imgH="1082675" progId="MS_ClipArt_Gallery.2">
                  <p:embed/>
                </p:oleObj>
              </mc:Choice>
              <mc:Fallback>
                <p:oleObj name="" r:id="rId4" imgW="1305560" imgH="1082675" progId="MS_ClipArt_Gallery.2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98938" y="6288088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4" name="对象 859143"/>
          <p:cNvGraphicFramePr/>
          <p:nvPr/>
        </p:nvGraphicFramePr>
        <p:xfrm>
          <a:off x="2522538" y="47244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1305560" imgH="1082675" progId="MS_ClipArt_Gallery.2">
                  <p:embed/>
                </p:oleObj>
              </mc:Choice>
              <mc:Fallback>
                <p:oleObj name="" r:id="rId5" imgW="1305560" imgH="1082675" progId="MS_ClipArt_Gallery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2538" y="4724400"/>
                        <a:ext cx="415925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9145" name="矩形 859144"/>
          <p:cNvSpPr/>
          <p:nvPr/>
        </p:nvSpPr>
        <p:spPr>
          <a:xfrm>
            <a:off x="5572125" y="4953000"/>
            <a:ext cx="184150" cy="15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6" name="矩形 859145"/>
          <p:cNvSpPr/>
          <p:nvPr/>
        </p:nvSpPr>
        <p:spPr>
          <a:xfrm>
            <a:off x="2895600" y="4816475"/>
            <a:ext cx="182563" cy="15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7" name="矩形 859146"/>
          <p:cNvSpPr/>
          <p:nvPr/>
        </p:nvSpPr>
        <p:spPr>
          <a:xfrm>
            <a:off x="4394200" y="3857625"/>
            <a:ext cx="130175" cy="1889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8" name="矩形 859147"/>
          <p:cNvSpPr/>
          <p:nvPr/>
        </p:nvSpPr>
        <p:spPr>
          <a:xfrm>
            <a:off x="4348163" y="6099175"/>
            <a:ext cx="130175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9149" name="直接连接符 859148"/>
          <p:cNvSpPr/>
          <p:nvPr/>
        </p:nvSpPr>
        <p:spPr>
          <a:xfrm>
            <a:off x="3073400" y="4894263"/>
            <a:ext cx="614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0" name="直接连接符 859149"/>
          <p:cNvSpPr/>
          <p:nvPr/>
        </p:nvSpPr>
        <p:spPr>
          <a:xfrm>
            <a:off x="4441825" y="4051300"/>
            <a:ext cx="0" cy="488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1" name="直接连接符 859150"/>
          <p:cNvSpPr/>
          <p:nvPr/>
        </p:nvSpPr>
        <p:spPr>
          <a:xfrm flipH="1">
            <a:off x="5030788" y="5019675"/>
            <a:ext cx="542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2" name="直接连接符 859151"/>
          <p:cNvSpPr/>
          <p:nvPr/>
        </p:nvSpPr>
        <p:spPr>
          <a:xfrm flipV="1">
            <a:off x="4416425" y="5767388"/>
            <a:ext cx="0" cy="327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9153" name="文本框 859152"/>
          <p:cNvSpPr txBox="1"/>
          <p:nvPr/>
        </p:nvSpPr>
        <p:spPr>
          <a:xfrm>
            <a:off x="4660900" y="3833813"/>
            <a:ext cx="209391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rPr>
              <a:t>1A-2F-BB-76-09-AD</a:t>
            </a:r>
            <a:endParaRPr lang="en-US" altLang="zh-CN" sz="1400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54" name="直接连接符 859153"/>
          <p:cNvSpPr/>
          <p:nvPr/>
        </p:nvSpPr>
        <p:spPr>
          <a:xfrm flipH="1" flipV="1">
            <a:off x="4529138" y="3935413"/>
            <a:ext cx="176212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5" name="直接连接符 859154"/>
          <p:cNvSpPr/>
          <p:nvPr/>
        </p:nvSpPr>
        <p:spPr>
          <a:xfrm flipV="1">
            <a:off x="5653088" y="5095875"/>
            <a:ext cx="0" cy="2778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6" name="文本框 859155"/>
          <p:cNvSpPr txBox="1"/>
          <p:nvPr/>
        </p:nvSpPr>
        <p:spPr>
          <a:xfrm>
            <a:off x="5238750" y="5387975"/>
            <a:ext cx="20669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rPr>
              <a:t>58-23-D7-FA-20-B0</a:t>
            </a:r>
            <a:endParaRPr lang="en-US" altLang="zh-CN" sz="1400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57" name="直接连接符 859156"/>
          <p:cNvSpPr/>
          <p:nvPr/>
        </p:nvSpPr>
        <p:spPr>
          <a:xfrm flipH="1">
            <a:off x="4486275" y="6180138"/>
            <a:ext cx="2460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58" name="文本框 859157"/>
          <p:cNvSpPr txBox="1"/>
          <p:nvPr/>
        </p:nvSpPr>
        <p:spPr>
          <a:xfrm>
            <a:off x="4775200" y="6096000"/>
            <a:ext cx="20256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rPr>
              <a:t>0C-C4-11-6F-E3-98</a:t>
            </a:r>
            <a:endParaRPr lang="en-US" altLang="zh-CN" sz="1400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59" name="直接连接符 859158"/>
          <p:cNvSpPr/>
          <p:nvPr/>
        </p:nvSpPr>
        <p:spPr>
          <a:xfrm flipV="1">
            <a:off x="2984500" y="4968875"/>
            <a:ext cx="0" cy="2778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0" name="文本框 859159"/>
          <p:cNvSpPr txBox="1"/>
          <p:nvPr/>
        </p:nvSpPr>
        <p:spPr>
          <a:xfrm>
            <a:off x="3867150" y="4879975"/>
            <a:ext cx="957263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en-US" altLang="zh-CN" b="1">
                <a:latin typeface="Comic Sans MS" panose="030F0702030302020204" pitchFamily="66" charset="0"/>
                <a:ea typeface="宋体" panose="02010600030101010101" pitchFamily="2" charset="-122"/>
              </a:rPr>
              <a:t>LAN</a:t>
            </a:r>
            <a:endParaRPr lang="en-US" altLang="zh-CN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61" name="文本框 859160"/>
          <p:cNvSpPr txBox="1"/>
          <p:nvPr/>
        </p:nvSpPr>
        <p:spPr>
          <a:xfrm>
            <a:off x="2084388" y="4235450"/>
            <a:ext cx="138906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237.196.7.23</a:t>
            </a:r>
            <a:endParaRPr lang="en-US" altLang="zh-CN" sz="1400" b="1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62" name="直接连接符 859161"/>
          <p:cNvSpPr/>
          <p:nvPr/>
        </p:nvSpPr>
        <p:spPr>
          <a:xfrm>
            <a:off x="2730500" y="4487863"/>
            <a:ext cx="0" cy="2460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3" name="文本框 859162"/>
          <p:cNvSpPr txBox="1"/>
          <p:nvPr/>
        </p:nvSpPr>
        <p:spPr>
          <a:xfrm>
            <a:off x="4799013" y="3435350"/>
            <a:ext cx="138906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237.196.7.78</a:t>
            </a:r>
            <a:endParaRPr lang="en-US" altLang="zh-CN" sz="1400" b="1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64" name="直接连接符 859163"/>
          <p:cNvSpPr/>
          <p:nvPr/>
        </p:nvSpPr>
        <p:spPr>
          <a:xfrm flipH="1" flipV="1">
            <a:off x="4559300" y="3560763"/>
            <a:ext cx="282575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5" name="直接连接符 859164"/>
          <p:cNvSpPr/>
          <p:nvPr/>
        </p:nvSpPr>
        <p:spPr>
          <a:xfrm>
            <a:off x="5908675" y="4600575"/>
            <a:ext cx="0" cy="246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6" name="文本框 859165"/>
          <p:cNvSpPr txBox="1"/>
          <p:nvPr/>
        </p:nvSpPr>
        <p:spPr>
          <a:xfrm>
            <a:off x="5299075" y="4335463"/>
            <a:ext cx="1389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237.196.7.14</a:t>
            </a:r>
            <a:endParaRPr lang="en-US" altLang="zh-CN" sz="1400" b="1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67" name="直接连接符 859166"/>
          <p:cNvSpPr/>
          <p:nvPr/>
        </p:nvSpPr>
        <p:spPr>
          <a:xfrm>
            <a:off x="3990975" y="6446838"/>
            <a:ext cx="231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59168" name="文本框 859167"/>
          <p:cNvSpPr txBox="1"/>
          <p:nvPr/>
        </p:nvSpPr>
        <p:spPr>
          <a:xfrm>
            <a:off x="2752725" y="6305550"/>
            <a:ext cx="1389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237.196.7.88</a:t>
            </a:r>
            <a:endParaRPr lang="en-US" altLang="zh-CN" sz="1400" b="1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59169" name="文本框 859168"/>
          <p:cNvSpPr txBox="1"/>
          <p:nvPr/>
        </p:nvSpPr>
        <p:spPr>
          <a:xfrm>
            <a:off x="1549400" y="5392738"/>
            <a:ext cx="20240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 b="1">
                <a:latin typeface="Comic Sans MS" panose="030F0702030302020204" pitchFamily="66" charset="0"/>
                <a:ea typeface="宋体" panose="02010600030101010101" pitchFamily="2" charset="-122"/>
              </a:rPr>
              <a:t>71-65-F7-2B-08-53</a:t>
            </a:r>
            <a:endParaRPr lang="en-US" altLang="zh-CN" sz="1400" b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60162" name="标题 8601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b="0" dirty="0"/>
              <a:t>地址之间的转换</a:t>
            </a:r>
            <a:endParaRPr lang="zh-CN" altLang="en-US" b="0" dirty="0"/>
          </a:p>
        </p:txBody>
      </p:sp>
      <p:sp>
        <p:nvSpPr>
          <p:cNvPr id="860163" name="文本占位符 86016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339090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通信时，需要进行地址转换：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主机名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 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endParaRPr lang="zh-CN" altLang="en-US" sz="24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DNS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域名系统：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主机名解析到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 DNS</a:t>
            </a:r>
            <a:r>
              <a:rPr lang="zh-CN" altLang="en-US" sz="2400" b="1" dirty="0">
                <a:ea typeface="华文中宋" panose="02010600040101010101" pitchFamily="2" charset="-122"/>
              </a:rPr>
              <a:t>为在因特网中任何地方的主机解析主机名。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b="1" i="1">
                <a:solidFill>
                  <a:schemeClr val="hlink"/>
                </a:solidFill>
                <a:ea typeface="华文中宋" panose="02010600040101010101" pitchFamily="2" charset="-122"/>
              </a:rPr>
              <a:t>ARP</a:t>
            </a:r>
            <a:r>
              <a:rPr lang="zh-CN" altLang="en-US" sz="2400" b="1" i="1" dirty="0">
                <a:solidFill>
                  <a:schemeClr val="hlink"/>
                </a:solidFill>
                <a:ea typeface="华文中宋" panose="02010600040101010101" pitchFamily="2" charset="-122"/>
              </a:rPr>
              <a:t>地址解析协议：</a:t>
            </a:r>
            <a:r>
              <a:rPr lang="zh-CN" altLang="en-US" sz="2400" b="1" dirty="0">
                <a:ea typeface="华文中宋" panose="02010600040101010101" pitchFamily="2" charset="-122"/>
              </a:rPr>
              <a:t>将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地址解析到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MAC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地址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ea typeface="华文中宋" panose="02010600040101010101" pitchFamily="2" charset="-122"/>
              </a:rPr>
              <a:t>       ARP</a:t>
            </a:r>
            <a:r>
              <a:rPr lang="zh-CN" altLang="en-US" sz="2400" b="1" dirty="0">
                <a:ea typeface="华文中宋" panose="02010600040101010101" pitchFamily="2" charset="-122"/>
              </a:rPr>
              <a:t>只为在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同一个</a:t>
            </a:r>
            <a:r>
              <a:rPr lang="en-US" altLang="zh-CN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LAN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zh-CN" altLang="en-US" sz="2400" b="1" dirty="0">
                <a:ea typeface="华文中宋" panose="02010600040101010101" pitchFamily="2" charset="-122"/>
              </a:rPr>
              <a:t>的节点解析</a:t>
            </a:r>
            <a:r>
              <a:rPr lang="en-US" altLang="zh-CN" sz="2400" b="1">
                <a:ea typeface="华文中宋" panose="02010600040101010101" pitchFamily="2" charset="-122"/>
              </a:rPr>
              <a:t>IP</a:t>
            </a:r>
            <a:r>
              <a:rPr lang="zh-CN" altLang="en-US" sz="2400" b="1" dirty="0">
                <a:ea typeface="华文中宋" panose="02010600040101010101" pitchFamily="2" charset="-122"/>
              </a:rPr>
              <a:t>地址。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4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63">
                                            <p:txEl>
                                              <p:charRg st="4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6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0163">
                                            <p:txEl>
                                              <p:charRg st="6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92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0163">
                                            <p:txEl>
                                              <p:charRg st="92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charRg st="117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0163">
                                            <p:txEl>
                                              <p:charRg st="117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8658" name="标题 8386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6.3.4   </a:t>
            </a:r>
            <a:r>
              <a:rPr lang="zh-CN" altLang="en-US" dirty="0"/>
              <a:t>局域网 </a:t>
            </a:r>
            <a:r>
              <a:rPr lang="en-US" altLang="zh-CN"/>
              <a:t>(LAN)</a:t>
            </a:r>
            <a:endParaRPr lang="zh-CN" altLang="en-US" dirty="0"/>
          </a:p>
        </p:txBody>
      </p:sp>
      <p:sp>
        <p:nvSpPr>
          <p:cNvPr id="838659" name="文本占位符 838658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15300" cy="4648200"/>
          </a:xfrm>
        </p:spPr>
        <p:txBody>
          <a:bodyPr/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altLang="zh-CN" sz="2400" b="1">
                <a:solidFill>
                  <a:schemeClr val="hlink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：</a:t>
            </a:r>
            <a:r>
              <a:rPr lang="zh-CN" altLang="en-US" sz="2400" b="1" dirty="0">
                <a:ea typeface="华文中宋" panose="02010600040101010101" pitchFamily="2" charset="-122"/>
              </a:rPr>
              <a:t>是一个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地理范围小</a:t>
            </a:r>
            <a:r>
              <a:rPr lang="zh-CN" altLang="en-US" sz="2400" b="1" dirty="0">
                <a:ea typeface="华文中宋" panose="02010600040101010101" pitchFamily="2" charset="-122"/>
              </a:rPr>
              <a:t>的计算机网络。计算机网络的一个分支。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特点： </a:t>
            </a:r>
            <a:endParaRPr lang="zh-CN" altLang="en-US" sz="2400" b="1" dirty="0">
              <a:solidFill>
                <a:schemeClr val="hlink"/>
              </a:solidFill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ea typeface="华文中宋" panose="02010600040101010101" pitchFamily="2" charset="-122"/>
              </a:rPr>
              <a:t>地理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范围小</a:t>
            </a:r>
            <a:r>
              <a:rPr lang="zh-CN" altLang="en-US" sz="2400" b="1" dirty="0">
                <a:ea typeface="华文中宋" panose="02010600040101010101" pitchFamily="2" charset="-122"/>
              </a:rPr>
              <a:t>：几公里。如一栋楼，一所大学。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多路访问协议</a:t>
            </a:r>
            <a:r>
              <a:rPr lang="zh-CN" altLang="en-US" sz="2400" b="1" dirty="0">
                <a:ea typeface="华文中宋" panose="02010600040101010101" pitchFamily="2" charset="-122"/>
              </a:rPr>
              <a:t>：如</a:t>
            </a:r>
            <a:r>
              <a:rPr lang="en-US" altLang="zh-CN" sz="2400" b="1">
                <a:ea typeface="华文中宋" panose="02010600040101010101" pitchFamily="2" charset="-122"/>
              </a:rPr>
              <a:t>CSMA/CD</a:t>
            </a:r>
            <a:r>
              <a:rPr lang="zh-CN" altLang="en-US" sz="2400" b="1" dirty="0"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传输速率</a:t>
            </a:r>
            <a:r>
              <a:rPr lang="en-US" altLang="zh-CN" sz="2400" b="1" i="1">
                <a:solidFill>
                  <a:srgbClr val="FF0000"/>
                </a:solidFill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高</a:t>
            </a:r>
            <a:r>
              <a:rPr lang="zh-CN" altLang="en-US" sz="2400" b="1" dirty="0">
                <a:ea typeface="华文中宋" panose="02010600040101010101" pitchFamily="2" charset="-122"/>
              </a:rPr>
              <a:t>：</a:t>
            </a:r>
            <a:r>
              <a:rPr lang="en-US" altLang="zh-CN" sz="2400" b="1">
                <a:ea typeface="华文中宋" panose="02010600040101010101" pitchFamily="2" charset="-122"/>
              </a:rPr>
              <a:t>10Mb/s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100Mb/s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1Gb/s</a:t>
            </a:r>
            <a:r>
              <a:rPr lang="zh-CN" altLang="en-US" sz="2400" b="1" dirty="0">
                <a:ea typeface="华文中宋" panose="02010600040101010101" pitchFamily="2" charset="-122"/>
              </a:rPr>
              <a:t>、</a:t>
            </a:r>
            <a:r>
              <a:rPr lang="en-US" altLang="zh-CN" sz="2400" b="1">
                <a:ea typeface="华文中宋" panose="02010600040101010101" pitchFamily="2" charset="-122"/>
              </a:rPr>
              <a:t>10 G </a:t>
            </a:r>
            <a:r>
              <a:rPr lang="en-US" altLang="zh-CN" sz="2400" b="1" err="1">
                <a:ea typeface="华文中宋" panose="02010600040101010101" pitchFamily="2" charset="-122"/>
              </a:rPr>
              <a:t>b/s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ea typeface="华文中宋" panose="02010600040101010101" pitchFamily="2" charset="-122"/>
              </a:rPr>
              <a:t>单位拥有。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3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8659">
                                            <p:txEl>
                                              <p:charRg st="31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36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8659">
                                            <p:txEl>
                                              <p:charRg st="36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57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8659">
                                            <p:txEl>
                                              <p:charRg st="57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8659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charRg st="115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38659">
                                            <p:txEl>
                                              <p:charRg st="115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39682" name="标题 839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局域网拓扑结构： </a:t>
            </a:r>
            <a:endParaRPr lang="zh-CN" altLang="en-US" dirty="0"/>
          </a:p>
        </p:txBody>
      </p:sp>
      <p:sp>
        <p:nvSpPr>
          <p:cNvPr id="839683" name="文本占位符 83968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838200"/>
          </a:xfrm>
        </p:spPr>
        <p:txBody>
          <a:bodyPr/>
          <a:p>
            <a:endParaRPr lang="zh-CN" altLang="en-US" dirty="0"/>
          </a:p>
        </p:txBody>
      </p:sp>
      <p:grpSp>
        <p:nvGrpSpPr>
          <p:cNvPr id="839684" name="组合 839683"/>
          <p:cNvGrpSpPr/>
          <p:nvPr/>
        </p:nvGrpSpPr>
        <p:grpSpPr>
          <a:xfrm>
            <a:off x="901700" y="3062288"/>
            <a:ext cx="6616700" cy="2487612"/>
            <a:chOff x="1080" y="7212"/>
            <a:chExt cx="9900" cy="3588"/>
          </a:xfrm>
        </p:grpSpPr>
        <p:pic>
          <p:nvPicPr>
            <p:cNvPr id="839685" name="图片 83968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0" y="7212"/>
              <a:ext cx="9900" cy="35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39686" name="矩形 839685"/>
            <p:cNvSpPr/>
            <p:nvPr/>
          </p:nvSpPr>
          <p:spPr>
            <a:xfrm>
              <a:off x="4680" y="10332"/>
              <a:ext cx="252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sp>
        <p:nvSpPr>
          <p:cNvPr id="840706" name="标题 8407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应用：</a:t>
            </a:r>
            <a:endParaRPr lang="zh-CN" altLang="en-US" dirty="0"/>
          </a:p>
        </p:txBody>
      </p:sp>
      <p:sp>
        <p:nvSpPr>
          <p:cNvPr id="840707" name="文本占位符 840706"/>
          <p:cNvSpPr>
            <a:spLocks noGrp="1"/>
          </p:cNvSpPr>
          <p:nvPr>
            <p:ph type="body" idx="1"/>
          </p:nvPr>
        </p:nvSpPr>
        <p:spPr>
          <a:xfrm>
            <a:off x="533400" y="1397000"/>
            <a:ext cx="7772400" cy="1854200"/>
          </a:xfrm>
        </p:spPr>
        <p:txBody>
          <a:bodyPr/>
          <a:p>
            <a:pPr>
              <a:lnSpc>
                <a:spcPct val="10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范围广。</a:t>
            </a:r>
            <a:endParaRPr lang="zh-CN" altLang="en-US" sz="2400" b="1" i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</a:pPr>
            <a:r>
              <a:rPr lang="zh-CN" altLang="en-US" sz="2400" b="1" dirty="0">
                <a:solidFill>
                  <a:schemeClr val="hlink"/>
                </a:solidFill>
                <a:ea typeface="华文中宋" panose="02010600040101010101" pitchFamily="2" charset="-122"/>
              </a:rPr>
              <a:t>典型应用：</a:t>
            </a:r>
            <a:r>
              <a:rPr lang="zh-CN" altLang="en-US" sz="2400" b="1" dirty="0">
                <a:ea typeface="华文中宋" panose="02010600040101010101" pitchFamily="2" charset="-122"/>
              </a:rPr>
              <a:t>单位用户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接入因特网。</a:t>
            </a:r>
            <a:endParaRPr lang="zh-CN" altLang="en-US" sz="2400" b="1" dirty="0">
              <a:ea typeface="华文中宋" panose="02010600040101010101" pitchFamily="2" charset="-122"/>
            </a:endParaRPr>
          </a:p>
          <a:p>
            <a:pPr>
              <a:lnSpc>
                <a:spcPct val="105000"/>
              </a:lnSpc>
              <a:buNone/>
            </a:pPr>
            <a:r>
              <a:rPr lang="zh-CN" altLang="en-US" sz="2400" b="1" dirty="0">
                <a:ea typeface="华文中宋" panose="02010600040101010101" pitchFamily="2" charset="-122"/>
              </a:rPr>
              <a:t>      用户主机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先组成</a:t>
            </a:r>
            <a:r>
              <a:rPr lang="en-US" altLang="zh-CN" sz="2400" b="1">
                <a:solidFill>
                  <a:srgbClr val="FF0000"/>
                </a:solidFill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ea typeface="华文中宋" panose="02010600040101010101" pitchFamily="2" charset="-122"/>
              </a:rPr>
              <a:t>，</a:t>
            </a:r>
            <a:r>
              <a:rPr lang="en-US" altLang="zh-CN" sz="2400" b="1">
                <a:ea typeface="华文中宋" panose="02010600040101010101" pitchFamily="2" charset="-122"/>
              </a:rPr>
              <a:t>LAN</a:t>
            </a: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通过路由器</a:t>
            </a:r>
            <a:r>
              <a:rPr lang="zh-CN" altLang="en-US" sz="2400" b="1" dirty="0">
                <a:ea typeface="华文中宋" panose="02010600040101010101" pitchFamily="2" charset="-122"/>
              </a:rPr>
              <a:t>接入因特网。</a:t>
            </a:r>
            <a:endParaRPr lang="zh-CN" altLang="en-US" sz="2400" b="1" dirty="0">
              <a:ea typeface="华文中宋" panose="02010600040101010101" pitchFamily="2" charset="-122"/>
            </a:endParaRPr>
          </a:p>
        </p:txBody>
      </p:sp>
      <p:pic>
        <p:nvPicPr>
          <p:cNvPr id="840708" name="图片 840707" descr="5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0" y="3367088"/>
            <a:ext cx="5448300" cy="3074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778510" y="738505"/>
            <a:ext cx="7114540" cy="509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zh-CN"/>
            </a:fld>
            <a:endParaRPr lang="en-US" altLang="zh-CN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937895" y="701040"/>
            <a:ext cx="7002780" cy="5076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NTM3MmU4YzAwN2E2NGE2YjgxODM5Mzc4MmI0ZTI0NjAifQ==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0000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00B7"/>
      </a:accent6>
      <a:hlink>
        <a:srgbClr val="D60093"/>
      </a:hlink>
      <a:folHlink>
        <a:srgbClr val="FF9900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200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00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00B7"/>
        </a:accent6>
        <a:hlink>
          <a:srgbClr val="FF0066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0000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00B7"/>
        </a:accent6>
        <a:hlink>
          <a:srgbClr val="D6009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17519</Words>
  <Application>WPS 演示</Application>
  <PresentationFormat>在屏幕上显示</PresentationFormat>
  <Paragraphs>2084</Paragraphs>
  <Slides>142</Slides>
  <Notes>19</Notes>
  <HiddenSlides>0</HiddenSlides>
  <MMClips>0</MMClips>
  <ScaleCrop>false</ScaleCrop>
  <HeadingPairs>
    <vt:vector size="10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89</vt:i4>
      </vt:variant>
      <vt:variant>
        <vt:lpstr>幻灯片标题</vt:lpstr>
      </vt:variant>
      <vt:variant>
        <vt:i4>142</vt:i4>
      </vt:variant>
      <vt:variant>
        <vt:lpstr>自定义放映</vt:lpstr>
      </vt:variant>
      <vt:variant>
        <vt:i4>43</vt:i4>
      </vt:variant>
    </vt:vector>
  </HeadingPairs>
  <TitlesOfParts>
    <vt:vector size="295" baseType="lpstr">
      <vt:lpstr>Arial</vt:lpstr>
      <vt:lpstr>宋体</vt:lpstr>
      <vt:lpstr>Wingdings</vt:lpstr>
      <vt:lpstr>Comic Sans MS</vt:lpstr>
      <vt:lpstr>Times New Roman</vt:lpstr>
      <vt:lpstr>ZapfDingbats</vt:lpstr>
      <vt:lpstr>华文中宋</vt:lpstr>
      <vt:lpstr>黑体</vt:lpstr>
      <vt:lpstr>微软雅黑</vt:lpstr>
      <vt:lpstr>Arial Unicode MS</vt:lpstr>
      <vt:lpstr>Symbol</vt:lpstr>
      <vt:lpstr>MS PGothic</vt:lpstr>
      <vt:lpstr>Gill Sans MT</vt:lpstr>
      <vt:lpstr>楷体_GB2312</vt:lpstr>
      <vt:lpstr>新宋体</vt:lpstr>
      <vt:lpstr>Wingdings 2</vt:lpstr>
      <vt:lpstr>Wingdings</vt:lpstr>
      <vt:lpstr>Gulim</vt:lpstr>
      <vt:lpstr>Malgun Gothic</vt:lpstr>
      <vt:lpstr>Calibri</vt:lpstr>
      <vt:lpstr>Default Design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第6章  链路层和局域网 </vt:lpstr>
      <vt:lpstr>PowerPoint 演示文稿</vt:lpstr>
      <vt:lpstr>学习目的</vt:lpstr>
      <vt:lpstr>6.1 概述和服务</vt:lpstr>
      <vt:lpstr>6.1.1   链路层提供的服务</vt:lpstr>
      <vt:lpstr>网络层与链路层关系</vt:lpstr>
      <vt:lpstr>类比例</vt:lpstr>
      <vt:lpstr>链路层提供的服务</vt:lpstr>
      <vt:lpstr>链路层提供的服务</vt:lpstr>
      <vt:lpstr>链路层提供的服务</vt:lpstr>
      <vt:lpstr>链路层提供的服务</vt:lpstr>
      <vt:lpstr>链路层提供的服务</vt:lpstr>
      <vt:lpstr>链路层提供的服务</vt:lpstr>
      <vt:lpstr>链路层服务和运输层服务比较</vt:lpstr>
      <vt:lpstr>5.1.2   适配器通信</vt:lpstr>
      <vt:lpstr>链路层功能实现 </vt:lpstr>
      <vt:lpstr>5.2  差错检测和纠错技术</vt:lpstr>
      <vt:lpstr>PowerPoint 演示文稿</vt:lpstr>
      <vt:lpstr>PowerPoint 演示文稿</vt:lpstr>
      <vt:lpstr>说明：</vt:lpstr>
      <vt:lpstr>三种主要差错检测技术</vt:lpstr>
      <vt:lpstr> 1、一比特奇偶校验</vt:lpstr>
      <vt:lpstr>PowerPoint 演示文稿</vt:lpstr>
      <vt:lpstr>特点</vt:lpstr>
      <vt:lpstr>2、二维奇偶校验</vt:lpstr>
      <vt:lpstr>例</vt:lpstr>
      <vt:lpstr>6.2.2  校验和方法</vt:lpstr>
      <vt:lpstr>校验和</vt:lpstr>
      <vt:lpstr>例子</vt:lpstr>
      <vt:lpstr>校验和特点：</vt:lpstr>
      <vt:lpstr>6.2.3    循环冗余检测</vt:lpstr>
      <vt:lpstr>基本思想</vt:lpstr>
      <vt:lpstr>模2运算：</vt:lpstr>
      <vt:lpstr>计算R（CRC比特）：</vt:lpstr>
      <vt:lpstr>例</vt:lpstr>
      <vt:lpstr>PowerPoint 演示文稿</vt:lpstr>
      <vt:lpstr>PowerPoint 演示文稿</vt:lpstr>
      <vt:lpstr>PowerPoint 演示文稿</vt:lpstr>
      <vt:lpstr>PowerPoint 演示文稿</vt:lpstr>
      <vt:lpstr>6.3   多（址）路访问协议</vt:lpstr>
      <vt:lpstr>广播信道要解决问题</vt:lpstr>
      <vt:lpstr>多路访问协议</vt:lpstr>
      <vt:lpstr>PowerPoint 演示文稿</vt:lpstr>
      <vt:lpstr>多路访问协议类型（三类）</vt:lpstr>
      <vt:lpstr>多路访问协议的理想特性</vt:lpstr>
      <vt:lpstr>6.3.1   信道划分协议</vt:lpstr>
      <vt:lpstr>TDM特点</vt:lpstr>
      <vt:lpstr>PowerPoint 演示文稿</vt:lpstr>
      <vt:lpstr>码分多址CDMA (code division multiple access)</vt:lpstr>
      <vt:lpstr>6.3.2  随机访问协议</vt:lpstr>
      <vt:lpstr>ALOHA</vt:lpstr>
      <vt:lpstr>1、时隙ALOHA</vt:lpstr>
      <vt:lpstr>时隙ALOHA操作过程：</vt:lpstr>
      <vt:lpstr>PowerPoint 演示文稿</vt:lpstr>
      <vt:lpstr>效率(efficiency)：</vt:lpstr>
      <vt:lpstr>效率计算</vt:lpstr>
      <vt:lpstr>效率计算</vt:lpstr>
      <vt:lpstr>时隙ALOHA的效率：</vt:lpstr>
      <vt:lpstr>2、纯ALOHA</vt:lpstr>
      <vt:lpstr>纯ALOHA最大效率：</vt:lpstr>
      <vt:lpstr>PowerPoint 演示文稿</vt:lpstr>
      <vt:lpstr>纯ALOHA效率</vt:lpstr>
      <vt:lpstr>ALOHA协议：</vt:lpstr>
      <vt:lpstr>3、CSMA（载波侦听多路访问）</vt:lpstr>
      <vt:lpstr>两种相应的协议：</vt:lpstr>
      <vt:lpstr>CS MA：</vt:lpstr>
      <vt:lpstr>例</vt:lpstr>
      <vt:lpstr>PowerPoint 演示文稿</vt:lpstr>
      <vt:lpstr>带来问题：信道浪费</vt:lpstr>
      <vt:lpstr>带冲突检测的CSMA(CSMA/CD)：</vt:lpstr>
      <vt:lpstr>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5.3.3   轮流协议</vt:lpstr>
      <vt:lpstr>1、轮询协议 (polling protocol)</vt:lpstr>
      <vt:lpstr>特点：</vt:lpstr>
      <vt:lpstr>2、令牌传递协议 (token-passing protocol)</vt:lpstr>
      <vt:lpstr>特点：</vt:lpstr>
      <vt:lpstr>PowerPoint 演示文稿</vt:lpstr>
      <vt:lpstr>PowerPoint 演示文稿</vt:lpstr>
      <vt:lpstr>5.4  链路层编址</vt:lpstr>
      <vt:lpstr>PowerPoint 演示文稿</vt:lpstr>
      <vt:lpstr>IP地址“点分十进制”表示：</vt:lpstr>
      <vt:lpstr>5.4.1    MAC地址</vt:lpstr>
      <vt:lpstr>PowerPoint 演示文稿</vt:lpstr>
      <vt:lpstr>MAC 地址与ARP</vt:lpstr>
      <vt:lpstr>MAC地址分配：</vt:lpstr>
      <vt:lpstr>MAC地址识别：</vt:lpstr>
      <vt:lpstr>特殊帧</vt:lpstr>
      <vt:lpstr>节点的3种不同地址表示：</vt:lpstr>
      <vt:lpstr>地址之间的转换</vt:lpstr>
      <vt:lpstr>6.3.4   局域网 (LAN)</vt:lpstr>
      <vt:lpstr>局域网拓扑结构： </vt:lpstr>
      <vt:lpstr>应用：</vt:lpstr>
      <vt:lpstr>PowerPoint 演示文稿</vt:lpstr>
      <vt:lpstr>PowerPoint 演示文稿</vt:lpstr>
      <vt:lpstr>寻址:路由到另一个LAN</vt:lpstr>
      <vt:lpstr>寻址:路由到另一个LAN</vt:lpstr>
      <vt:lpstr>寻址:路由到另一个LAN</vt:lpstr>
      <vt:lpstr>寻址:路由到另一个LAN</vt:lpstr>
      <vt:lpstr>寻址:路由到另一个LAN</vt:lpstr>
      <vt:lpstr>寻址:路由到另一个LAN</vt:lpstr>
      <vt:lpstr>5.5  以太网</vt:lpstr>
      <vt:lpstr>PowerPoint 演示文稿</vt:lpstr>
      <vt:lpstr>PowerPoint 演示文稿</vt:lpstr>
      <vt:lpstr>1、以太网的帧结构</vt:lpstr>
      <vt:lpstr>前同步码(8 字节)：</vt:lpstr>
      <vt:lpstr>PowerPoint 演示文稿</vt:lpstr>
      <vt:lpstr>5.6  互联：集线器和交换机</vt:lpstr>
      <vt:lpstr>5.6.1   集线器</vt:lpstr>
      <vt:lpstr>说明</vt:lpstr>
      <vt:lpstr>优点：</vt:lpstr>
      <vt:lpstr>缺陷：</vt:lpstr>
      <vt:lpstr>交换机互联：</vt:lpstr>
      <vt:lpstr>特点：</vt:lpstr>
      <vt:lpstr>优点：</vt:lpstr>
      <vt:lpstr>2、交换机与集线器比较</vt:lpstr>
      <vt:lpstr>PowerPoint 演示文稿</vt:lpstr>
      <vt:lpstr>PowerPoint 演示文稿</vt:lpstr>
      <vt:lpstr>PowerPoint 演示文稿</vt:lpstr>
      <vt:lpstr>PowerPoint 演示文稿</vt:lpstr>
      <vt:lpstr>3、自学习</vt:lpstr>
      <vt:lpstr>PowerPoint 演示文稿</vt:lpstr>
      <vt:lpstr>PowerPoint 演示文稿</vt:lpstr>
      <vt:lpstr>1、交换机转发和过滤</vt:lpstr>
      <vt:lpstr>例</vt:lpstr>
      <vt:lpstr>过滤和转发的原理：</vt:lpstr>
      <vt:lpstr>例子</vt:lpstr>
      <vt:lpstr>多交换机自学习</vt:lpstr>
      <vt:lpstr>机构网络</vt:lpstr>
      <vt:lpstr>6、交换机和路由器的比较</vt:lpstr>
      <vt:lpstr>交换机和路由器</vt:lpstr>
      <vt:lpstr>虚拟局域网:动机</vt:lpstr>
      <vt:lpstr>PowerPoint 演示文稿</vt:lpstr>
      <vt:lpstr>虚拟局域网</vt:lpstr>
      <vt:lpstr>基于端口的 VLAN</vt:lpstr>
      <vt:lpstr>VLANS 跨越多个交换机</vt:lpstr>
      <vt:lpstr>PowerPoint 演示文稿</vt:lpstr>
      <vt:lpstr>5.9  小结</vt:lpstr>
      <vt:lpstr>自定义放映1</vt:lpstr>
      <vt:lpstr>自定义放映2</vt:lpstr>
      <vt:lpstr>自定义放映21</vt:lpstr>
      <vt:lpstr>自定义放映22</vt:lpstr>
      <vt:lpstr>自定义放映23</vt:lpstr>
      <vt:lpstr>自定义放映31</vt:lpstr>
      <vt:lpstr>自定义放映3</vt:lpstr>
      <vt:lpstr>自定义放映32</vt:lpstr>
      <vt:lpstr>自定义放映3231</vt:lpstr>
      <vt:lpstr>自定义放映3232</vt:lpstr>
      <vt:lpstr>自定义放映401</vt:lpstr>
      <vt:lpstr>自定义放映3201</vt:lpstr>
      <vt:lpstr>自定义放映321</vt:lpstr>
      <vt:lpstr>自定义放映322</vt:lpstr>
      <vt:lpstr>自定义放映323</vt:lpstr>
      <vt:lpstr>自定义放映33</vt:lpstr>
      <vt:lpstr>自定义放映34</vt:lpstr>
      <vt:lpstr>自定义放映4</vt:lpstr>
      <vt:lpstr>自定义放映332</vt:lpstr>
      <vt:lpstr>自定义放映331</vt:lpstr>
      <vt:lpstr>自定义放映5</vt:lpstr>
      <vt:lpstr>自定义放映51</vt:lpstr>
      <vt:lpstr>自定义放映52</vt:lpstr>
      <vt:lpstr>自定义放映53</vt:lpstr>
      <vt:lpstr>自定义放映61</vt:lpstr>
      <vt:lpstr>自定义放映62</vt:lpstr>
      <vt:lpstr>自定义放映6</vt:lpstr>
      <vt:lpstr>自定义放映6201</vt:lpstr>
      <vt:lpstr>自定义放映6202</vt:lpstr>
      <vt:lpstr>自定义放映621</vt:lpstr>
      <vt:lpstr>自定义放映622</vt:lpstr>
      <vt:lpstr>自定义放映623</vt:lpstr>
      <vt:lpstr>自定义放映624</vt:lpstr>
      <vt:lpstr>自定义放映625</vt:lpstr>
      <vt:lpstr>自定义放映626</vt:lpstr>
      <vt:lpstr>自定义放映71</vt:lpstr>
      <vt:lpstr>自定义放映72</vt:lpstr>
      <vt:lpstr>自定义放映7</vt:lpstr>
      <vt:lpstr>自定义放映8</vt:lpstr>
      <vt:lpstr>自定义放映9</vt:lpstr>
      <vt:lpstr>自定义放映 11</vt:lpstr>
      <vt:lpstr>自定义放映 12</vt:lpstr>
      <vt:lpstr>tppp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/>
  <cp:lastModifiedBy>Administrator</cp:lastModifiedBy>
  <cp:revision>425</cp:revision>
  <cp:lastPrinted>2024-10-12T10:08:00Z</cp:lastPrinted>
  <dcterms:created xsi:type="dcterms:W3CDTF">2024-10-12T10:08:00Z</dcterms:created>
  <dcterms:modified xsi:type="dcterms:W3CDTF">2024-12-17T11:47:35Z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19C2F1A87561437F8EFB547E9B40EE0D_12</vt:lpwstr>
  </property>
  <property fmtid="{D5CDD505-2E9C-101B-9397-08002B2CF9AE}" pid="3" name="KSOProductBuildVer">
    <vt:lpwstr>2052-12.1.0.19302</vt:lpwstr>
  </property>
</Properties>
</file>